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327" r:id="rId2"/>
    <p:sldId id="328" r:id="rId3"/>
    <p:sldId id="329" r:id="rId4"/>
    <p:sldId id="331" r:id="rId5"/>
    <p:sldId id="332" r:id="rId6"/>
    <p:sldId id="333" r:id="rId7"/>
    <p:sldId id="334" r:id="rId8"/>
    <p:sldId id="306" r:id="rId9"/>
    <p:sldId id="286" r:id="rId10"/>
    <p:sldId id="261" r:id="rId11"/>
    <p:sldId id="307" r:id="rId12"/>
    <p:sldId id="284" r:id="rId13"/>
    <p:sldId id="283" r:id="rId14"/>
    <p:sldId id="267" r:id="rId15"/>
    <p:sldId id="335" r:id="rId16"/>
    <p:sldId id="323" r:id="rId17"/>
    <p:sldId id="317" r:id="rId18"/>
    <p:sldId id="325" r:id="rId1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1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237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566" y="-24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5318E7-9382-42C1-8F2F-92606D005E93}" type="datetimeFigureOut">
              <a:rPr lang="en-US" smtClean="0"/>
              <a:t>14-Sep-25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F79BB07-DB80-4525-A1BF-810200EBE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7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4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4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4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4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4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57263" y="4473892"/>
            <a:ext cx="6302928" cy="3660458"/>
          </a:xfrm>
        </p:spPr>
        <p:txBody>
          <a:bodyPr/>
          <a:lstStyle/>
          <a:p>
            <a:r>
              <a:rPr lang="zh-CN" altLang="en-US" sz="1600" b="1" dirty="0"/>
              <a:t>核心论点</a:t>
            </a:r>
          </a:p>
          <a:p>
            <a:r>
              <a:rPr lang="zh-CN" altLang="en-US" sz="1600" dirty="0"/>
              <a:t>凯勒在这一章中指出，成功和成就是 现代人最普遍、</a:t>
            </a:r>
            <a:br>
              <a:rPr lang="en-US" altLang="zh-CN" sz="1600" dirty="0"/>
            </a:br>
            <a:r>
              <a:rPr lang="zh-CN" altLang="en-US" sz="1600" dirty="0"/>
              <a:t>最隐蔽的偶像之一。</a:t>
            </a:r>
            <a:br>
              <a:rPr lang="en-US" altLang="zh-CN" sz="1600" dirty="0"/>
            </a:br>
            <a:endParaRPr lang="en-US" altLang="zh-CN" sz="1600" dirty="0"/>
          </a:p>
          <a:p>
            <a:r>
              <a:rPr lang="zh-CN" altLang="en-US" sz="1600" dirty="0"/>
              <a:t>它之所以具有 如此大的欺骗性，是因为它披着 “美德” 的外衣</a:t>
            </a:r>
            <a:br>
              <a:rPr lang="en-US" altLang="zh-CN" sz="1600" dirty="0"/>
            </a:br>
            <a:r>
              <a:rPr lang="zh-CN" altLang="en-US" sz="1600" dirty="0"/>
              <a:t>（如勤奋、卓越、发挥潜能），</a:t>
            </a:r>
            <a:br>
              <a:rPr lang="en-US" altLang="zh-CN" sz="1600" dirty="0"/>
            </a:br>
            <a:r>
              <a:rPr lang="zh-CN" altLang="en-US" sz="1600" dirty="0"/>
              <a:t>但其本质却是 </a:t>
            </a:r>
            <a:r>
              <a:rPr lang="zh-CN" altLang="en-US" sz="1600" b="1" dirty="0"/>
              <a:t>试图用自我的成就 来替代 上帝，</a:t>
            </a:r>
            <a:br>
              <a:rPr lang="en-US" altLang="zh-CN" sz="1600" b="1" dirty="0"/>
            </a:br>
            <a:r>
              <a:rPr lang="zh-CN" altLang="en-US" sz="1600" b="1" dirty="0"/>
              <a:t>作为我们身份认同 和生命意义的终极源头。</a:t>
            </a:r>
            <a:br>
              <a:rPr lang="en-US" altLang="zh-CN" sz="1600" b="1" dirty="0"/>
            </a:br>
            <a:r>
              <a:rPr lang="en-US" altLang="zh-CN" sz="1600" b="1" dirty="0"/>
              <a:t>(</a:t>
            </a:r>
            <a:r>
              <a:rPr lang="zh-CN" altLang="en-US" sz="1600" b="1" dirty="0"/>
              <a:t>讨论，为什么有这样的想法？）</a:t>
            </a:r>
            <a:br>
              <a:rPr lang="en-US" altLang="zh-CN" sz="1600" b="1" dirty="0"/>
            </a:b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07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49589065-EA39-8F26-E31E-A4C8436D58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757066" indent="-291179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 marL="1164717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 marL="1630604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 marL="2096491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 marL="2562377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6pPr>
            <a:lvl7pPr marL="3028264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7pPr>
            <a:lvl8pPr marL="3494151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8pPr>
            <a:lvl9pPr marL="3960038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9pPr>
          </a:lstStyle>
          <a:p>
            <a:pPr>
              <a:spcBef>
                <a:spcPct val="0"/>
              </a:spcBef>
            </a:pPr>
            <a:fld id="{A5BE2F19-18C1-4B30-B9CF-F988A61273CA}" type="slidenum">
              <a:rPr lang="zh-TW" altLang="en-US" sz="1200">
                <a:latin typeface="Times New Roman" panose="02020603050405020304" pitchFamily="18" charset="0"/>
                <a:ea typeface="PMingLiU" panose="02020500000000000000" pitchFamily="18" charset="-120"/>
              </a:rPr>
              <a:pPr>
                <a:spcBef>
                  <a:spcPct val="0"/>
                </a:spcBef>
              </a:pPr>
              <a:t>10</a:t>
            </a:fld>
            <a:endParaRPr lang="en-US" altLang="zh-TW" sz="1200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B09C08D2-3ACC-7387-27F8-A3DBD3E8B3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0"/>
            <a:ext cx="4564063" cy="2566988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94780422-4602-6753-25CE-3C28604CB8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4605" y="2566194"/>
            <a:ext cx="6770230" cy="732091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32943" indent="-232943">
              <a:lnSpc>
                <a:spcPct val="90000"/>
              </a:lnSpc>
            </a:pPr>
            <a:r>
              <a:rPr lang="en-US" altLang="zh-CN" sz="1600" b="1" dirty="0"/>
              <a:t>2  </a:t>
            </a:r>
            <a:r>
              <a:rPr lang="zh-CN" altLang="en-US" sz="1600" b="1" dirty="0"/>
              <a:t>破碎：如果你不想在有这不安全感，</a:t>
            </a:r>
          </a:p>
          <a:p>
            <a:pPr marL="232943" indent="-232943">
              <a:lnSpc>
                <a:spcPct val="90000"/>
              </a:lnSpc>
            </a:pPr>
            <a:r>
              <a:rPr lang="zh-CN" altLang="en-US" sz="1600" dirty="0"/>
              <a:t>你必须让神来打破，你的自我满足和自我高举。</a:t>
            </a:r>
          </a:p>
          <a:p>
            <a:pPr marL="232943" indent="-232943">
              <a:lnSpc>
                <a:spcPct val="90000"/>
              </a:lnSpc>
            </a:pPr>
            <a:r>
              <a:rPr lang="zh-CN" altLang="en-US" sz="1600" dirty="0"/>
              <a:t>让我告诉你神想在我们生命力作什么？</a:t>
            </a:r>
            <a:r>
              <a:rPr lang="en-US" altLang="zh-CN" sz="1600" dirty="0"/>
              <a:t>Example</a:t>
            </a:r>
            <a:r>
              <a:rPr lang="zh-CN" altLang="en-US" sz="1600" dirty="0"/>
              <a:t>：</a:t>
            </a:r>
          </a:p>
          <a:p>
            <a:pPr marL="232943" indent="-232943">
              <a:lnSpc>
                <a:spcPct val="90000"/>
              </a:lnSpc>
            </a:pPr>
            <a:r>
              <a:rPr lang="en-US" altLang="zh-CN" sz="1600" dirty="0"/>
              <a:t>my family 1 son (32), 1 daughter (30), </a:t>
            </a:r>
            <a:r>
              <a:rPr lang="zh-CN" altLang="en-US" sz="1600" dirty="0"/>
              <a:t>有人告诉我，</a:t>
            </a:r>
          </a:p>
          <a:p>
            <a:pPr marL="232943" indent="-232943">
              <a:lnSpc>
                <a:spcPct val="90000"/>
              </a:lnSpc>
            </a:pPr>
            <a:r>
              <a:rPr lang="zh-CN" altLang="en-US" sz="1600" dirty="0"/>
              <a:t>他们生下来后，我养他们，我喂他们，</a:t>
            </a:r>
          </a:p>
          <a:p>
            <a:pPr marL="232943" indent="-232943">
              <a:lnSpc>
                <a:spcPct val="90000"/>
              </a:lnSpc>
            </a:pPr>
            <a:r>
              <a:rPr lang="zh-CN" altLang="en-US" sz="1600" dirty="0"/>
              <a:t>照顾他们，然后他们会长大，而且会自立的，</a:t>
            </a:r>
          </a:p>
          <a:p>
            <a:pPr marL="232943" indent="-232943">
              <a:lnSpc>
                <a:spcPct val="90000"/>
              </a:lnSpc>
            </a:pPr>
            <a:r>
              <a:rPr lang="zh-CN" altLang="en-US" sz="1600" dirty="0"/>
              <a:t>他们再也不需要我的钱了，不需要我给他们买东西。</a:t>
            </a:r>
          </a:p>
          <a:p>
            <a:pPr marL="232943" indent="-232943"/>
            <a:r>
              <a:rPr lang="en-US" altLang="zh-CN" sz="1600" dirty="0"/>
              <a:t>X</a:t>
            </a:r>
            <a:r>
              <a:rPr lang="zh-CN" altLang="en-US" sz="1600" dirty="0"/>
              <a:t>老师说，他还在等那天！我有一个梦，</a:t>
            </a:r>
          </a:p>
          <a:p>
            <a:pPr marL="232943" indent="-232943"/>
            <a:r>
              <a:rPr lang="zh-CN" altLang="en-US" sz="1600" b="1" u="sng" dirty="0"/>
              <a:t>希望有一天</a:t>
            </a:r>
            <a:r>
              <a:rPr lang="zh-CN" altLang="en-US" sz="1600" dirty="0"/>
              <a:t>，我儿子和我去</a:t>
            </a:r>
            <a:r>
              <a:rPr lang="zh-CN" altLang="en-US" sz="1600" b="1" u="sng" dirty="0"/>
              <a:t>餐馆，他</a:t>
            </a:r>
            <a:r>
              <a:rPr lang="zh-CN" altLang="en-US" sz="1600" dirty="0"/>
              <a:t>说他来买单，</a:t>
            </a:r>
          </a:p>
          <a:p>
            <a:pPr marL="232943" indent="-232943"/>
            <a:r>
              <a:rPr lang="zh-CN" altLang="en-US" sz="1600" dirty="0"/>
              <a:t>你知道 神想做的事，恰恰相反我刚才说的。</a:t>
            </a:r>
            <a:r>
              <a:rPr lang="zh-CN" altLang="en-US" sz="1600" b="1" u="sng" dirty="0"/>
              <a:t>神不想的是</a:t>
            </a:r>
            <a:r>
              <a:rPr lang="zh-CN" altLang="en-US" sz="1600" dirty="0"/>
              <a:t>：</a:t>
            </a:r>
          </a:p>
          <a:p>
            <a:pPr marL="232943" indent="-232943"/>
            <a:r>
              <a:rPr lang="zh-CN" altLang="en-US" sz="1600" dirty="0"/>
              <a:t>我们在以为 自己什么都有，觉得自己 什么都知道，有经验，有学历，</a:t>
            </a:r>
          </a:p>
          <a:p>
            <a:pPr marL="232943" indent="-232943"/>
            <a:r>
              <a:rPr lang="zh-CN" altLang="en-US" sz="1600" dirty="0"/>
              <a:t>而是直到 我们是完完全全，百分之一百的，在任何的事情，</a:t>
            </a:r>
          </a:p>
          <a:p>
            <a:pPr marL="232943" indent="-232943"/>
            <a:r>
              <a:rPr lang="zh-CN" altLang="en-US" sz="1600" dirty="0"/>
              <a:t>都要认定他，完全的倚靠 祂为止。因我的软弱，</a:t>
            </a:r>
          </a:p>
          <a:p>
            <a:pPr marL="232943" indent="-232943"/>
            <a:r>
              <a:rPr lang="zh-CN" altLang="en-US" sz="1600" dirty="0"/>
              <a:t>神的力量显得完全。因我什么时候软弱，什么时候就刚强了</a:t>
            </a:r>
          </a:p>
          <a:p>
            <a:pPr marL="232943" indent="-232943"/>
            <a:r>
              <a:rPr lang="zh-CN" altLang="en-US" sz="1600" dirty="0"/>
              <a:t>（</a:t>
            </a:r>
            <a:r>
              <a:rPr lang="zh-CN" altLang="en-US" sz="1600" b="1" u="sng" dirty="0"/>
              <a:t>林后 </a:t>
            </a:r>
            <a:r>
              <a:rPr lang="en-US" altLang="zh-CN" sz="1600" b="1" u="sng" dirty="0"/>
              <a:t>12</a:t>
            </a:r>
            <a:r>
              <a:rPr lang="zh-CN" altLang="en-US" sz="1600" b="1" u="sng" dirty="0"/>
              <a:t>：</a:t>
            </a:r>
            <a:r>
              <a:rPr lang="en-US" altLang="zh-CN" sz="1600" b="1" u="sng" dirty="0"/>
              <a:t>9 - 10</a:t>
            </a:r>
            <a:r>
              <a:rPr lang="zh-CN" altLang="en-US" sz="1600" b="1" u="sng" dirty="0"/>
              <a:t>节）</a:t>
            </a:r>
            <a:r>
              <a:rPr lang="zh-CN" altLang="en-US" sz="1600" dirty="0"/>
              <a:t>。</a:t>
            </a:r>
          </a:p>
          <a:p>
            <a:pPr marL="232943" indent="-232943"/>
            <a:r>
              <a:rPr lang="zh-CN" altLang="en-US" sz="1600" dirty="0"/>
              <a:t>有多少知道  最烦那个人，就是你自己。</a:t>
            </a:r>
          </a:p>
          <a:p>
            <a:pPr marL="232943" indent="-232943"/>
            <a:r>
              <a:rPr lang="zh-CN" altLang="en-US" sz="1600" dirty="0"/>
              <a:t>是你每天早上照镜子那个人，就是你自己。</a:t>
            </a:r>
          </a:p>
          <a:p>
            <a:pPr marL="232943" indent="-232943"/>
            <a:r>
              <a:rPr lang="zh-CN" altLang="en-US" sz="1600" dirty="0"/>
              <a:t>不是 你的爱人，不是教会的人。</a:t>
            </a:r>
          </a:p>
          <a:p>
            <a:pPr marL="232943" indent="-232943"/>
            <a:r>
              <a:rPr lang="zh-CN" altLang="en-US" sz="1600" dirty="0"/>
              <a:t>你最大的问题就是你自己。</a:t>
            </a:r>
          </a:p>
          <a:p>
            <a:pPr marL="232943" indent="-232943"/>
            <a:r>
              <a:rPr lang="zh-CN" altLang="en-US" sz="1600" dirty="0"/>
              <a:t>主说，如果你肯定 完完全全的倚靠我，我会使你刚强。</a:t>
            </a:r>
          </a:p>
          <a:p>
            <a:pPr marL="232943" indent="-232943"/>
            <a:r>
              <a:rPr lang="zh-CN" altLang="en-US" sz="1600" dirty="0"/>
              <a:t>如果你想自由，你想完全，你必须让 神破碎你的自我满足。</a:t>
            </a:r>
          </a:p>
          <a:p>
            <a:pPr marL="232943" indent="-232943"/>
            <a:r>
              <a:rPr lang="zh-CN" altLang="en-US" sz="1600" dirty="0"/>
              <a:t>不是你的教会，是 神的教会。不是你的事工，是 神的事工。</a:t>
            </a:r>
          </a:p>
          <a:p>
            <a:pPr marL="232943" indent="-232943"/>
            <a:r>
              <a:rPr lang="zh-CN" altLang="en-US" sz="1600" dirty="0"/>
              <a:t>如果今日全部交给 神，神必会大大的使用。</a:t>
            </a:r>
            <a:endParaRPr lang="zh-TW" altLang="en-US" sz="16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8CB67803-8570-48C7-1519-0E4CD2C9ED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A77E7602-4B6F-4C41-ADED-3D8F3315180E}" type="slidenum">
              <a:rPr lang="zh-TW" altLang="en-US"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11</a:t>
            </a:fld>
            <a:endParaRPr lang="en-US" altLang="zh-TW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79ADE82D-49F4-03A8-D7AF-133418D423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0"/>
            <a:ext cx="4564063" cy="2566988"/>
          </a:xfrm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3AB8720E-DAA1-0D76-90E2-59AA21B350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4605" y="2566194"/>
            <a:ext cx="6770230" cy="732091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32943" indent="-232943">
              <a:lnSpc>
                <a:spcPct val="90000"/>
              </a:lnSpc>
            </a:pPr>
            <a:r>
              <a:rPr lang="en-US" altLang="zh-CN" sz="1600" b="1" dirty="0"/>
              <a:t>2  </a:t>
            </a:r>
            <a:r>
              <a:rPr lang="zh-CN" altLang="en-US" sz="1600" b="1" dirty="0"/>
              <a:t>破碎：如果你不想 在有这不安全感，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DBCFB75-D6EF-BC4C-AF6E-692E833A41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757066" indent="-291179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 marL="1164717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 marL="1630604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 marL="2096491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 marL="2562377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6pPr>
            <a:lvl7pPr marL="3028264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7pPr>
            <a:lvl8pPr marL="3494151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8pPr>
            <a:lvl9pPr marL="3960038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9pPr>
          </a:lstStyle>
          <a:p>
            <a:pPr>
              <a:spcBef>
                <a:spcPct val="0"/>
              </a:spcBef>
            </a:pPr>
            <a:fld id="{86D46129-6782-4961-B514-1152EE587FB4}" type="slidenum">
              <a:rPr lang="zh-TW" altLang="en-US" sz="1200">
                <a:latin typeface="Times New Roman" panose="02020603050405020304" pitchFamily="18" charset="0"/>
                <a:ea typeface="PMingLiU" panose="02020500000000000000" pitchFamily="18" charset="-120"/>
              </a:rPr>
              <a:pPr>
                <a:spcBef>
                  <a:spcPct val="0"/>
                </a:spcBef>
              </a:pPr>
              <a:t>12</a:t>
            </a:fld>
            <a:endParaRPr lang="en-US" altLang="zh-TW" sz="1200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EBF6101A-362D-E4E2-2132-60D80BC01D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3675" y="0"/>
            <a:ext cx="6642100" cy="3736975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07369AA-E4C9-0721-4EC5-C8767461C5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9866" y="3960654"/>
            <a:ext cx="6505716" cy="580702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1800" dirty="0"/>
              <a:t>(3) </a:t>
            </a:r>
            <a:r>
              <a:rPr lang="zh-CN" altLang="en-US" sz="1800" dirty="0"/>
              <a:t>如果你在想在有这不安全感，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dirty="0"/>
              <a:t>你必须活在 神给你的生命目的。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dirty="0"/>
              <a:t>神为你定了计划，神为你事工都有计划。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dirty="0"/>
              <a:t>读过一本书叫 “成功旅程”，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b="1" dirty="0"/>
              <a:t>里面谈到什么叫成功，成功有</a:t>
            </a:r>
            <a:r>
              <a:rPr lang="en-US" altLang="zh-CN" sz="1800" b="1" dirty="0"/>
              <a:t>3</a:t>
            </a:r>
            <a:r>
              <a:rPr lang="zh-CN" altLang="en-US" sz="1800" b="1" dirty="0"/>
              <a:t>点。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b="1" dirty="0"/>
              <a:t>①知道你自己生命的目标和呼召（召命）神想要你做什么事。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b="1" dirty="0"/>
              <a:t>②在 神里面尽显潜能（还没有人已经用完自己的潜能），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b="1" dirty="0"/>
              <a:t>③将你的生命投资在别人的身上。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b="1" dirty="0"/>
              <a:t>如果这</a:t>
            </a:r>
            <a:r>
              <a:rPr lang="en-US" altLang="zh-CN" sz="1800" b="1" dirty="0"/>
              <a:t>3</a:t>
            </a:r>
            <a:r>
              <a:rPr lang="zh-CN" altLang="en-US" sz="1800" b="1" dirty="0"/>
              <a:t>样你都作到，你是成功的人。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b="1" dirty="0"/>
              <a:t>知天命，达潜能，建立人。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b="1" dirty="0"/>
              <a:t>这个就是你尽显神给你有潜能，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b="1" dirty="0"/>
              <a:t>神为我们在座的每一个人，都有一个独特的计划。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dirty="0"/>
              <a:t>如果今天还不知道，我鼓励去找出来，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dirty="0"/>
              <a:t>这样你可以已 神的眼光，来界定你自己的生命。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800" dirty="0"/>
              <a:t>我是蒙召作件事，我是蒙召作这样的人。</a:t>
            </a:r>
            <a:endParaRPr lang="zh-TW" altLang="en-US" sz="18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5EFCB0B5-55F9-60E2-0AEF-9EAB22B1B4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757066" indent="-291179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 marL="1164717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 marL="1630604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 marL="2096491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 marL="2562377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6pPr>
            <a:lvl7pPr marL="3028264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7pPr>
            <a:lvl8pPr marL="3494151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8pPr>
            <a:lvl9pPr marL="3960038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9pPr>
          </a:lstStyle>
          <a:p>
            <a:pPr>
              <a:spcBef>
                <a:spcPct val="0"/>
              </a:spcBef>
            </a:pPr>
            <a:fld id="{1FC91F27-4D7E-4617-98A3-10BDAAF9DD29}" type="slidenum">
              <a:rPr lang="zh-TW" altLang="en-US" sz="1200">
                <a:latin typeface="Times New Roman" panose="02020603050405020304" pitchFamily="18" charset="0"/>
                <a:ea typeface="PMingLiU" panose="02020500000000000000" pitchFamily="18" charset="-120"/>
              </a:rPr>
              <a:pPr>
                <a:spcBef>
                  <a:spcPct val="0"/>
                </a:spcBef>
              </a:pPr>
              <a:t>13</a:t>
            </a:fld>
            <a:endParaRPr lang="en-US" altLang="zh-TW" sz="1200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CCA333BD-4E34-1F7B-AE21-0284CD4A42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8" y="0"/>
            <a:ext cx="6642100" cy="3736975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1852CE9D-3C0F-8A45-EC79-EA7FB28A6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725016"/>
            <a:ext cx="6768607" cy="604266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1800"/>
              <a:t>(4)</a:t>
            </a:r>
            <a:r>
              <a:rPr lang="zh-CN" altLang="en-US" sz="1800"/>
              <a:t>第四原则是恩典里的施与受。所以情绪安全的钥匙是什么呢？</a:t>
            </a:r>
          </a:p>
          <a:p>
            <a:pPr eaLnBrk="1" hangingPunct="1"/>
            <a:r>
              <a:rPr lang="zh-CN" altLang="en-US" sz="1800"/>
              <a:t>①知道我在 耶稣基督里的身份。</a:t>
            </a:r>
          </a:p>
          <a:p>
            <a:pPr eaLnBrk="1" hangingPunct="1"/>
            <a:r>
              <a:rPr lang="zh-CN" altLang="en-US" sz="1800"/>
              <a:t>②我是一个破碎的人，不再自我满足，依靠自己。</a:t>
            </a:r>
          </a:p>
          <a:p>
            <a:pPr eaLnBrk="1" hangingPunct="1"/>
            <a:r>
              <a:rPr lang="zh-CN" altLang="en-US" sz="1800"/>
              <a:t>③又知道 神给我的目的。</a:t>
            </a:r>
          </a:p>
          <a:p>
            <a:pPr eaLnBrk="1" hangingPunct="1"/>
            <a:r>
              <a:rPr lang="zh-CN" altLang="en-US" sz="1800"/>
              <a:t>④然后学习蒙福的原则。你记得 神向亚伯拉罕说过什么应许，</a:t>
            </a:r>
          </a:p>
          <a:p>
            <a:pPr eaLnBrk="1" hangingPunct="1"/>
            <a:r>
              <a:rPr lang="zh-CN" altLang="en-US" sz="1800"/>
              <a:t>①要赐福你，②我要你成为人的视福，</a:t>
            </a:r>
          </a:p>
          <a:p>
            <a:pPr eaLnBrk="1" hangingPunct="1"/>
            <a:r>
              <a:rPr lang="zh-CN" altLang="en-US" sz="1800"/>
              <a:t>③然后世界上万族都因你得福。这就是 神说祂会作的事。</a:t>
            </a:r>
          </a:p>
          <a:p>
            <a:pPr eaLnBrk="1" hangingPunct="1"/>
            <a:r>
              <a:rPr lang="zh-CN" altLang="en-US" sz="1800"/>
              <a:t>这一切的应许全在 基督里，得以实现。</a:t>
            </a:r>
          </a:p>
          <a:p>
            <a:pPr eaLnBrk="1" hangingPunct="1"/>
            <a:r>
              <a:rPr lang="zh-CN" altLang="en-US" sz="1800"/>
              <a:t>圣经很清楚说 耶稣基督 是亚伯拉罕的那个后裔。</a:t>
            </a:r>
          </a:p>
          <a:p>
            <a:pPr eaLnBrk="1" hangingPunct="1"/>
            <a:r>
              <a:rPr lang="zh-CN" altLang="en-US" sz="1800"/>
              <a:t>祂的子孙，就是在那一位来成就应许。但如果我们停在这里，</a:t>
            </a:r>
          </a:p>
          <a:p>
            <a:pPr eaLnBrk="1" hangingPunct="1"/>
            <a:r>
              <a:rPr lang="zh-CN" altLang="en-US" sz="1800"/>
              <a:t>收工了，所有的事都在 基督的身上实现了。</a:t>
            </a:r>
          </a:p>
          <a:p>
            <a:pPr eaLnBrk="1" hangingPunct="1"/>
            <a:r>
              <a:rPr lang="zh-CN" altLang="en-US" sz="1800"/>
              <a:t>就是透过 耶稣基督地上，万族都得福。</a:t>
            </a:r>
          </a:p>
          <a:p>
            <a:pPr eaLnBrk="1" hangingPunct="1"/>
            <a:r>
              <a:rPr lang="zh-CN" altLang="en-US" sz="1800"/>
              <a:t>但是圣经说一样非常有能力一句话，是没有人可以逃避，</a:t>
            </a:r>
          </a:p>
          <a:p>
            <a:pPr eaLnBrk="1" hangingPunct="1"/>
            <a:r>
              <a:rPr lang="zh-CN" altLang="en-US" sz="1800" b="1"/>
              <a:t>加 </a:t>
            </a:r>
            <a:r>
              <a:rPr lang="en-US" altLang="zh-CN" sz="1800" b="1"/>
              <a:t>3</a:t>
            </a:r>
            <a:r>
              <a:rPr lang="zh-CN" altLang="en-US" sz="1800" b="1"/>
              <a:t>：</a:t>
            </a:r>
            <a:r>
              <a:rPr lang="en-US" altLang="zh-CN" sz="1800" b="1"/>
              <a:t>29 </a:t>
            </a:r>
            <a:r>
              <a:rPr lang="zh-CN" altLang="en-US" sz="1800" b="1"/>
              <a:t>一起读。</a:t>
            </a:r>
            <a:r>
              <a:rPr lang="en-US" altLang="zh-CN" sz="1800" b="1"/>
              <a:t> </a:t>
            </a:r>
            <a:r>
              <a:rPr lang="zh-CN" altLang="en-US" sz="1800"/>
              <a:t>你们即属于 基督，就是亚伯拉罕的后裔，</a:t>
            </a:r>
          </a:p>
          <a:p>
            <a:pPr eaLnBrk="1" hangingPunct="1"/>
            <a:r>
              <a:rPr lang="zh-CN" altLang="en-US" sz="1800"/>
              <a:t>是照着应许承受产业的了，这就代表在座每一位，</a:t>
            </a:r>
            <a:endParaRPr lang="zh-TW" altLang="en-US" sz="1800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B7A78F8F-B99D-5C2D-DF9D-798661E56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757066" indent="-291179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 marL="1164717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 marL="1630604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 marL="2096491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 marL="2562377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6pPr>
            <a:lvl7pPr marL="3028264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7pPr>
            <a:lvl8pPr marL="3494151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8pPr>
            <a:lvl9pPr marL="3960038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9pPr>
          </a:lstStyle>
          <a:p>
            <a:pPr>
              <a:spcBef>
                <a:spcPct val="0"/>
              </a:spcBef>
            </a:pPr>
            <a:fld id="{9A123887-F911-4E0F-9E27-01311B47F6D7}" type="slidenum">
              <a:rPr lang="zh-TW" altLang="en-US" sz="1200">
                <a:latin typeface="Times New Roman" panose="02020603050405020304" pitchFamily="18" charset="0"/>
                <a:ea typeface="PMingLiU" panose="02020500000000000000" pitchFamily="18" charset="-120"/>
              </a:rPr>
              <a:pPr>
                <a:spcBef>
                  <a:spcPct val="0"/>
                </a:spcBef>
              </a:pPr>
              <a:t>14</a:t>
            </a:fld>
            <a:endParaRPr lang="en-US" altLang="zh-TW" sz="1200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4904818E-6922-FF0C-BC55-457B333B22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0"/>
            <a:ext cx="5294312" cy="2978150"/>
          </a:xfrm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36DAC50B-8D8F-ED70-5C56-478899FA5E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" y="2901898"/>
            <a:ext cx="6578741" cy="706106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CN" altLang="en-US" sz="2000" dirty="0"/>
              <a:t>如果他在 基督里，都可以从转移到这应许。</a:t>
            </a:r>
          </a:p>
          <a:p>
            <a:pPr eaLnBrk="1" hangingPunct="1"/>
            <a:r>
              <a:rPr lang="zh-CN" altLang="en-US" sz="2000" dirty="0"/>
              <a:t>如果你在 基督里，你就是亚伯拉罕的后裔，</a:t>
            </a:r>
          </a:p>
          <a:p>
            <a:pPr eaLnBrk="1" hangingPunct="1"/>
            <a:r>
              <a:rPr lang="zh-CN" altLang="en-US" sz="2000" dirty="0"/>
              <a:t>按应许可以承受产业。你到底承受了什么应许呢？</a:t>
            </a:r>
          </a:p>
          <a:p>
            <a:pPr eaLnBrk="1" hangingPunct="1"/>
            <a:r>
              <a:rPr lang="zh-CN" altLang="en-US" sz="2000" dirty="0"/>
              <a:t>透过你，神会使人得福。我要赐福你，我要成为祝福，</a:t>
            </a:r>
          </a:p>
          <a:p>
            <a:pPr eaLnBrk="1" hangingPunct="1"/>
            <a:r>
              <a:rPr lang="zh-CN" altLang="en-US" sz="2000" dirty="0"/>
              <a:t>地上万族都因你得福。大家一起说：</a:t>
            </a:r>
            <a:r>
              <a:rPr lang="zh-CN" altLang="en-US" sz="1800" dirty="0"/>
              <a:t> </a:t>
            </a:r>
          </a:p>
          <a:p>
            <a:pPr eaLnBrk="1" hangingPunct="1"/>
            <a:r>
              <a:rPr lang="zh-CN" altLang="en-US" sz="1800" b="1" dirty="0"/>
              <a:t>（</a:t>
            </a:r>
            <a:r>
              <a:rPr lang="en-US" altLang="zh-CN" sz="1800" b="1" dirty="0"/>
              <a:t>1</a:t>
            </a:r>
            <a:r>
              <a:rPr lang="zh-CN" altLang="en-US" sz="1800" b="1" dirty="0"/>
              <a:t>）我在赐福你</a:t>
            </a: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（</a:t>
            </a:r>
            <a:r>
              <a:rPr lang="en-US" altLang="zh-CN" sz="1800" b="1" dirty="0"/>
              <a:t>2</a:t>
            </a:r>
            <a:r>
              <a:rPr lang="zh-CN" altLang="en-US" sz="1800" b="1" dirty="0"/>
              <a:t>）我要使你成为祝福</a:t>
            </a: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（</a:t>
            </a:r>
            <a:r>
              <a:rPr lang="en-US" altLang="zh-CN" sz="1800" b="1" dirty="0"/>
              <a:t>3</a:t>
            </a:r>
            <a:r>
              <a:rPr lang="zh-CN" altLang="en-US" sz="1800" b="1" dirty="0"/>
              <a:t>）透过你，世上万族都因你得福。</a:t>
            </a:r>
            <a:br>
              <a:rPr lang="en-US" altLang="zh-CN" sz="1800" b="1" dirty="0"/>
            </a:b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主说，成为 祂名的人，就是承受产业的人，应许的人。</a:t>
            </a:r>
          </a:p>
          <a:p>
            <a:pPr eaLnBrk="1" hangingPunct="1"/>
            <a:r>
              <a:rPr lang="zh-CN" altLang="en-US" sz="1800" b="1" dirty="0"/>
              <a:t>我们就成为运出 祝福的管道，中间人。</a:t>
            </a:r>
          </a:p>
          <a:p>
            <a:pPr eaLnBrk="1" hangingPunct="1"/>
            <a:r>
              <a:rPr lang="zh-CN" altLang="en-US" sz="1800" dirty="0"/>
              <a:t>如果今日，</a:t>
            </a:r>
            <a:r>
              <a:rPr lang="en-US" altLang="zh-CN" sz="1800" dirty="0"/>
              <a:t>1</a:t>
            </a:r>
            <a:r>
              <a:rPr lang="zh-CN" altLang="en-US" sz="1800" dirty="0"/>
              <a:t>亿五千万的人是基督徒，</a:t>
            </a:r>
          </a:p>
          <a:p>
            <a:pPr eaLnBrk="1" hangingPunct="1"/>
            <a:r>
              <a:rPr lang="zh-CN" altLang="en-US" sz="1800" b="1" dirty="0"/>
              <a:t>这些基督徒就是 神祝福的代理人。</a:t>
            </a:r>
          </a:p>
          <a:p>
            <a:pPr eaLnBrk="1" hangingPunct="1"/>
            <a:r>
              <a:rPr lang="zh-CN" altLang="en-US" sz="1800" b="1" dirty="0"/>
              <a:t>因为我们是承受这个应许的。主说我要赐福你，</a:t>
            </a:r>
          </a:p>
          <a:p>
            <a:pPr eaLnBrk="1" hangingPunct="1"/>
            <a:r>
              <a:rPr lang="zh-CN" altLang="en-US" sz="1800" b="1" dirty="0"/>
              <a:t>你有没有领受这福气？我要成为人的祝福，透过你，</a:t>
            </a:r>
          </a:p>
          <a:p>
            <a:pPr eaLnBrk="1" hangingPunct="1"/>
            <a:r>
              <a:rPr lang="en-US" altLang="zh-CN" sz="1800" b="1" dirty="0"/>
              <a:t>XX</a:t>
            </a:r>
            <a:r>
              <a:rPr lang="zh-CN" altLang="en-US" sz="1800" b="1" dirty="0"/>
              <a:t>因你得福。</a:t>
            </a:r>
            <a:r>
              <a:rPr lang="en-US" altLang="zh-CN" sz="1800" b="1" dirty="0"/>
              <a:t>XXX</a:t>
            </a:r>
            <a:r>
              <a:rPr lang="zh-CN" altLang="en-US" sz="1800" b="1" dirty="0"/>
              <a:t>中国</a:t>
            </a:r>
            <a:r>
              <a:rPr lang="en-US" altLang="zh-CN" sz="1800" b="1" dirty="0"/>
              <a:t>XXXXX</a:t>
            </a:r>
            <a:r>
              <a:rPr lang="zh-CN" altLang="en-US" sz="1800" b="1" dirty="0"/>
              <a:t>。亚洲，全世界。</a:t>
            </a:r>
          </a:p>
          <a:p>
            <a:pPr eaLnBrk="1" hangingPunct="1"/>
            <a:r>
              <a:rPr lang="zh-CN" altLang="en-US" sz="1800" b="1" dirty="0"/>
              <a:t>这里你是不是准备去支取这应许。</a:t>
            </a:r>
          </a:p>
          <a:p>
            <a:pPr eaLnBrk="1" hangingPunct="1"/>
            <a:r>
              <a:rPr lang="zh-CN" altLang="en-US" sz="1800" b="1" dirty="0"/>
              <a:t>神放我们在</a:t>
            </a:r>
            <a:r>
              <a:rPr lang="en-US" altLang="zh-CN" sz="1800" b="1" dirty="0"/>
              <a:t>XX</a:t>
            </a:r>
            <a:r>
              <a:rPr lang="zh-CN" altLang="en-US" sz="1800" b="1" dirty="0"/>
              <a:t>成为祝福的器皿。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600" b="1" dirty="0"/>
              <a:t>结语：更大的故事</a:t>
            </a:r>
          </a:p>
          <a:p>
            <a:r>
              <a:rPr lang="zh-CN" altLang="en-US" sz="1600" dirty="0"/>
              <a:t>成功偶像试图让我们相信：人生是自己写就的励志故事。</a:t>
            </a:r>
            <a:br>
              <a:rPr lang="en-US" altLang="zh-CN" sz="1600" dirty="0"/>
            </a:br>
            <a:r>
              <a:rPr lang="zh-CN" altLang="en-US" sz="1600" dirty="0"/>
              <a:t>但福音邀请我们进入一个更大的故事：我们是蒙爱的角色，</a:t>
            </a:r>
            <a:br>
              <a:rPr lang="en-US" altLang="zh-CN" sz="1600" dirty="0"/>
            </a:br>
            <a:r>
              <a:rPr lang="zh-CN" altLang="en-US" sz="1600" dirty="0"/>
              <a:t>在 上帝的故事中，即使挫折、等待和看似失败的经历，</a:t>
            </a:r>
            <a:br>
              <a:rPr lang="en-US" altLang="zh-CN" sz="1600" dirty="0"/>
            </a:br>
            <a:r>
              <a:rPr lang="zh-CN" altLang="en-US" sz="1600" dirty="0"/>
              <a:t>也都具有深刻的意义。</a:t>
            </a:r>
          </a:p>
          <a:p>
            <a:endParaRPr lang="zh-CN" altLang="en-US" sz="1600" dirty="0"/>
          </a:p>
          <a:p>
            <a:r>
              <a:rPr lang="zh-CN" altLang="en-US" sz="1600" dirty="0"/>
              <a:t>真正的自由不是达到成功的顶峰，</a:t>
            </a:r>
            <a:br>
              <a:rPr lang="en-US" altLang="zh-CN" sz="1600" dirty="0"/>
            </a:br>
            <a:r>
              <a:rPr lang="zh-CN" altLang="en-US" sz="1600" dirty="0"/>
              <a:t>而是从必须成功的压力中得释放</a:t>
            </a:r>
            <a:r>
              <a:rPr lang="en-US" altLang="zh-CN" sz="1600" dirty="0"/>
              <a:t> - </a:t>
            </a:r>
            <a:r>
              <a:rPr lang="zh-CN" altLang="en-US" sz="1600" dirty="0"/>
              <a:t>因为那真正定义你的，</a:t>
            </a:r>
            <a:br>
              <a:rPr lang="en-US" altLang="zh-CN" sz="1600" dirty="0"/>
            </a:br>
            <a:r>
              <a:rPr lang="zh-CN" altLang="en-US" sz="1600" dirty="0"/>
              <a:t>早已在十字架上成就了。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844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4C1F4-B587-1CB9-8914-91C2316A1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CBB9FA-EC58-7E1B-3EA8-C39839569A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B1C797-5131-F21C-728D-AF09039986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A060A-0922-7F67-8F32-C67B644B2A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083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693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05674-E77C-A665-750A-ECC8F3315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0A62EF-8E5C-BCD4-214C-504BF027A6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7231FD-4939-8E70-E494-F11480B33C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A1A7C-981D-ECE2-26DD-F5E7BF6207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4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204788"/>
            <a:ext cx="5578475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3530797"/>
            <a:ext cx="7054216" cy="5359431"/>
          </a:xfrm>
        </p:spPr>
        <p:txBody>
          <a:bodyPr/>
          <a:lstStyle/>
          <a:p>
            <a:r>
              <a:rPr lang="zh-CN" altLang="en-US" b="1" dirty="0"/>
              <a:t>一、成功如何成为偶像？</a:t>
            </a:r>
            <a:r>
              <a:rPr lang="en-US" altLang="zh-CN" b="1" dirty="0"/>
              <a:t> - 3</a:t>
            </a:r>
            <a:r>
              <a:rPr lang="zh-CN" altLang="en-US" b="1" dirty="0"/>
              <a:t>个隐藏的谎言</a:t>
            </a:r>
          </a:p>
          <a:p>
            <a:r>
              <a:rPr lang="zh-CN" altLang="en-US" dirty="0"/>
              <a:t>我们文化中的 “成功偶像” 很少直接宣称自己是神，</a:t>
            </a:r>
            <a:br>
              <a:rPr lang="en-US" altLang="zh-CN" dirty="0"/>
            </a:br>
            <a:r>
              <a:rPr lang="zh-CN" altLang="en-US" dirty="0"/>
              <a:t>而是通过</a:t>
            </a:r>
            <a:r>
              <a:rPr lang="en-US" altLang="zh-CN" dirty="0"/>
              <a:t>3</a:t>
            </a:r>
            <a:r>
              <a:rPr lang="zh-CN" altLang="en-US" dirty="0"/>
              <a:t>个看似合理的谎言悄悄登基：</a:t>
            </a:r>
          </a:p>
          <a:p>
            <a:endParaRPr lang="zh-CN" altLang="en-US" dirty="0"/>
          </a:p>
          <a:p>
            <a:pPr marL="349415" indent="-349415">
              <a:buFont typeface="+mj-lt"/>
              <a:buAutoNum type="arabicPeriod"/>
            </a:pPr>
            <a:r>
              <a:rPr lang="zh-CN" altLang="en-US" b="1" dirty="0"/>
              <a:t>「只要</a:t>
            </a:r>
            <a:r>
              <a:rPr lang="en-US" altLang="zh-CN" b="1" dirty="0"/>
              <a:t>… </a:t>
            </a:r>
            <a:r>
              <a:rPr lang="zh-CN" altLang="en-US" b="1" dirty="0"/>
              <a:t>就</a:t>
            </a:r>
            <a:r>
              <a:rPr lang="en-US" altLang="zh-CN" b="1" dirty="0"/>
              <a:t>…</a:t>
            </a:r>
            <a:r>
              <a:rPr lang="zh-CN" altLang="en-US" b="1" dirty="0"/>
              <a:t>」的条件论谎言</a:t>
            </a:r>
            <a:br>
              <a:rPr lang="en-US" altLang="zh-CN" b="1" dirty="0"/>
            </a:br>
            <a:r>
              <a:rPr lang="zh-CN" altLang="en-US" b="1" dirty="0"/>
              <a:t>“只要</a:t>
            </a:r>
            <a:r>
              <a:rPr lang="en-US" altLang="zh-CN" b="1" dirty="0"/>
              <a:t>…… </a:t>
            </a:r>
            <a:r>
              <a:rPr lang="zh-CN" altLang="en-US" b="1" dirty="0"/>
              <a:t>就</a:t>
            </a:r>
            <a:r>
              <a:rPr lang="en-US" altLang="zh-CN" b="1" dirty="0"/>
              <a:t>……” </a:t>
            </a:r>
            <a:r>
              <a:rPr lang="zh-CN" altLang="en-US" b="1" dirty="0"/>
              <a:t>的条件式思维：</a:t>
            </a:r>
            <a:r>
              <a:rPr lang="zh-CN" altLang="en-US" dirty="0"/>
              <a:t>这种思维是 成功偶像的</a:t>
            </a:r>
            <a:r>
              <a:rPr lang="zh-CN" altLang="en-US" b="1" dirty="0"/>
              <a:t>核心逻辑</a:t>
            </a:r>
            <a:br>
              <a:rPr lang="en-US" altLang="zh-CN" dirty="0"/>
            </a:br>
            <a:r>
              <a:rPr lang="zh-CN" altLang="en-US" dirty="0"/>
              <a:t>（例如：“只要我得到 这个晋升，我就能得到尊重” 或 “只要我孩子 考上名校，</a:t>
            </a:r>
            <a:br>
              <a:rPr lang="en-US" altLang="zh-CN" dirty="0"/>
            </a:br>
            <a:r>
              <a:rPr lang="zh-CN" altLang="en-US" dirty="0"/>
              <a:t>我就心满意足了”）。这实际上是一种交易心态，试图通过成就 来赚取幸福和价值</a:t>
            </a:r>
            <a:br>
              <a:rPr lang="en-US" altLang="zh-CN" dirty="0"/>
            </a:br>
            <a:r>
              <a:rPr lang="zh-CN" altLang="en-US" b="1" dirty="0"/>
              <a:t>“只要我成功，就能赢得尊重</a:t>
            </a:r>
            <a:r>
              <a:rPr lang="en-US" altLang="zh-CN" b="1" dirty="0"/>
              <a:t>/</a:t>
            </a:r>
            <a:r>
              <a:rPr lang="zh-CN" altLang="en-US" b="1" dirty="0"/>
              <a:t>安全感</a:t>
            </a:r>
            <a:r>
              <a:rPr lang="en-US" altLang="zh-CN" b="1" dirty="0"/>
              <a:t>/</a:t>
            </a:r>
            <a:r>
              <a:rPr lang="zh-CN" altLang="en-US" b="1" dirty="0"/>
              <a:t>价值感”。例：</a:t>
            </a:r>
            <a:r>
              <a:rPr lang="en-US" altLang="zh-CN" b="1" dirty="0"/>
              <a:t>Micky</a:t>
            </a:r>
            <a:br>
              <a:rPr lang="en-US" altLang="zh-CN" b="1" dirty="0"/>
            </a:br>
            <a:r>
              <a:rPr lang="zh-CN" altLang="en-US" b="1" dirty="0"/>
              <a:t>这本质是将成功 变为赚取生命的货币，否定了人本身固有的 尊严和恩典。</a:t>
            </a:r>
          </a:p>
          <a:p>
            <a:pPr marL="349415" indent="-349415">
              <a:buFont typeface="+mj-lt"/>
              <a:buAutoNum type="arabicPeriod"/>
            </a:pPr>
            <a:endParaRPr lang="zh-CN" altLang="en-US" b="1" dirty="0"/>
          </a:p>
          <a:p>
            <a:pPr marL="349415" indent="-349415">
              <a:buFont typeface="+mj-lt"/>
              <a:buAutoNum type="arabicPeriod"/>
            </a:pPr>
            <a:r>
              <a:rPr lang="zh-CN" altLang="en-US" b="1" dirty="0"/>
              <a:t>攀比主义的测量谎言</a:t>
            </a:r>
            <a:br>
              <a:rPr lang="en-US" altLang="zh-CN" dirty="0"/>
            </a:br>
            <a:r>
              <a:rPr lang="zh-CN" altLang="en-US" b="1" dirty="0"/>
              <a:t>无尽的追逐：</a:t>
            </a:r>
            <a:r>
              <a:rPr lang="zh-CN" altLang="en-US" dirty="0"/>
              <a:t>成功的偶像 永远不会被满足。就像一个移动的靶心，</a:t>
            </a:r>
            <a:br>
              <a:rPr lang="en-US" altLang="zh-CN" dirty="0"/>
            </a:br>
            <a:r>
              <a:rPr lang="zh-CN" altLang="en-US" dirty="0"/>
              <a:t>当你实现 一个目标后，它立刻会为你设定 下一个更高的目标。因此，</a:t>
            </a:r>
            <a:br>
              <a:rPr lang="en-US" altLang="zh-CN" dirty="0"/>
            </a:br>
            <a:r>
              <a:rPr lang="zh-CN" altLang="en-US" b="1" dirty="0"/>
              <a:t>崇拜成功的人 总是活在 “就差一点” 的焦虑和疲惫中</a:t>
            </a:r>
            <a:r>
              <a:rPr lang="zh-CN" altLang="en-US" dirty="0"/>
              <a:t>，无法享受当下和过程的喜悦。成功需要参照系：更高的职位、更贵的学区房、更出色的孩子</a:t>
            </a:r>
            <a:r>
              <a:rPr lang="en-US" altLang="zh-CN" dirty="0"/>
              <a:t>…</a:t>
            </a:r>
            <a:br>
              <a:rPr lang="en-US" altLang="zh-CN" dirty="0"/>
            </a:br>
            <a:r>
              <a:rPr lang="zh-CN" altLang="en-US" dirty="0"/>
              <a:t>这使成功成为 移动的靶心，让人陷入 永无止境的赛跑。</a:t>
            </a:r>
            <a:r>
              <a:rPr lang="zh-CN" altLang="en-US" b="1" dirty="0"/>
              <a:t>例：虎妈爸</a:t>
            </a:r>
          </a:p>
          <a:p>
            <a:pPr marL="349415" indent="-349415">
              <a:buFont typeface="+mj-lt"/>
              <a:buAutoNum type="arabicPeriod"/>
            </a:pPr>
            <a:endParaRPr lang="zh-CN" altLang="en-US" dirty="0"/>
          </a:p>
          <a:p>
            <a:pPr marL="349415" indent="-349415">
              <a:buFont typeface="+mj-lt"/>
              <a:buAutoNum type="arabicPeriod"/>
            </a:pPr>
            <a:r>
              <a:rPr lang="zh-CN" altLang="en-US" b="1" dirty="0"/>
              <a:t>自我救赎的承诺谎言</a:t>
            </a:r>
            <a:br>
              <a:rPr lang="en-US" altLang="zh-CN" dirty="0"/>
            </a:br>
            <a:r>
              <a:rPr lang="zh-CN" altLang="en-US" dirty="0"/>
              <a:t>它许诺：</a:t>
            </a:r>
            <a:r>
              <a:rPr lang="zh-CN" altLang="en-US" b="1" dirty="0"/>
              <a:t>“只要你足够努力，就能避免失败、痛苦和羞耻”。</a:t>
            </a:r>
            <a:r>
              <a:rPr lang="zh-CN" altLang="en-US" dirty="0"/>
              <a:t>这实则是</a:t>
            </a:r>
            <a:r>
              <a:rPr lang="zh-CN" altLang="en-US" b="1" dirty="0"/>
              <a:t>用成功作为盔甲</a:t>
            </a:r>
            <a:r>
              <a:rPr lang="zh-CN" altLang="en-US" dirty="0"/>
              <a:t>，对抗生命固有的脆弱性 和不确定性。</a:t>
            </a:r>
            <a:r>
              <a:rPr lang="zh-CN" altLang="en-US" b="1" dirty="0"/>
              <a:t>承诺空洞的救赎：</a:t>
            </a:r>
            <a:r>
              <a:rPr lang="zh-CN" altLang="en-US" dirty="0"/>
              <a:t>成功的偶像承诺，</a:t>
            </a:r>
            <a:br>
              <a:rPr lang="en-US" altLang="zh-CN" dirty="0"/>
            </a:br>
            <a:r>
              <a:rPr lang="zh-CN" altLang="en-US" dirty="0"/>
              <a:t>只要我们能达到 某个目标（财富、名望、地位、特定生活方式），</a:t>
            </a:r>
            <a:r>
              <a:rPr lang="zh-CN" altLang="en-US" b="1" dirty="0"/>
              <a:t>例：</a:t>
            </a:r>
            <a:r>
              <a:rPr lang="en-US" altLang="zh-CN" b="1" dirty="0"/>
              <a:t>Micky</a:t>
            </a:r>
            <a:br>
              <a:rPr lang="en-US" altLang="zh-CN" dirty="0"/>
            </a:br>
            <a:r>
              <a:rPr lang="zh-CN" altLang="en-US" b="1" dirty="0"/>
              <a:t>我们所有的不安、焦虑和空虚感 都会消失</a:t>
            </a:r>
            <a:r>
              <a:rPr lang="zh-CN" altLang="en-US" dirty="0"/>
              <a:t>，我们就能最终 证明自己的价值。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10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59013" y="188913"/>
            <a:ext cx="2838450" cy="1597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7422" y="1763879"/>
            <a:ext cx="6762324" cy="7088861"/>
          </a:xfrm>
        </p:spPr>
        <p:txBody>
          <a:bodyPr/>
          <a:lstStyle/>
          <a:p>
            <a:r>
              <a:rPr lang="zh-CN" altLang="en-US" b="1" dirty="0"/>
              <a:t>二、成功偶像对生命的毁坏</a:t>
            </a:r>
            <a:r>
              <a:rPr lang="en-US" altLang="zh-CN" b="1" dirty="0"/>
              <a:t> - 4</a:t>
            </a:r>
            <a:r>
              <a:rPr lang="zh-CN" altLang="en-US" b="1" dirty="0"/>
              <a:t>个被窃取的真相</a:t>
            </a:r>
          </a:p>
          <a:p>
            <a:r>
              <a:rPr lang="zh-CN" altLang="en-US" dirty="0"/>
              <a:t>当成功成为偶像，它不会满足我们，反而会偷走生命中更珍贵的东西：</a:t>
            </a:r>
          </a:p>
          <a:p>
            <a:endParaRPr lang="zh-CN" altLang="en-US" dirty="0"/>
          </a:p>
          <a:p>
            <a:pPr marL="349415" indent="-349415">
              <a:buFont typeface="+mj-lt"/>
              <a:buAutoNum type="arabicPeriod"/>
            </a:pPr>
            <a:r>
              <a:rPr lang="zh-CN" altLang="en-US" b="1" dirty="0"/>
              <a:t>窃取过程的意义</a:t>
            </a:r>
            <a:br>
              <a:rPr lang="en-US" altLang="zh-CN" b="1" dirty="0"/>
            </a:br>
            <a:r>
              <a:rPr lang="zh-CN" altLang="en-US" dirty="0"/>
              <a:t>一切不能为 “最终目标” 服务的过程 都变得难以忍受：陪伴孩子成了耽误时间，休息成了罪恶，学习只为证书而非成长。人活着不是为了 走向坟墓，</a:t>
            </a:r>
            <a:br>
              <a:rPr lang="en-US" altLang="zh-CN" dirty="0"/>
            </a:br>
            <a:r>
              <a:rPr lang="zh-CN" altLang="en-US" dirty="0"/>
              <a:t>但崇拜成功的人 却把人生变成一条 直奔坟墓的跑道。</a:t>
            </a:r>
            <a:r>
              <a:rPr lang="zh-CN" altLang="en-US" b="1" dirty="0"/>
              <a:t>扭曲的价值观：</a:t>
            </a:r>
            <a:br>
              <a:rPr lang="en-US" altLang="zh-CN" b="1" dirty="0"/>
            </a:br>
            <a:r>
              <a:rPr lang="zh-CN" altLang="en-US" b="1" dirty="0"/>
              <a:t>它使我们用结果（成败）来定义一切，而忽视了过程中的品格、诚信、</a:t>
            </a:r>
            <a:br>
              <a:rPr lang="en-US" altLang="zh-CN" b="1" dirty="0"/>
            </a:br>
            <a:r>
              <a:rPr lang="zh-CN" altLang="en-US" b="1" dirty="0"/>
              <a:t>爱与关系。为了成功，人们可以牺牲健康、家庭和道德</a:t>
            </a:r>
          </a:p>
          <a:p>
            <a:pPr marL="349415" indent="-349415">
              <a:buFont typeface="+mj-lt"/>
              <a:buAutoNum type="arabicPeriod"/>
            </a:pPr>
            <a:endParaRPr lang="zh-CN" altLang="en-US" dirty="0"/>
          </a:p>
          <a:p>
            <a:pPr marL="349415" indent="-349415">
              <a:buFont typeface="+mj-lt"/>
              <a:buAutoNum type="arabicPeriod"/>
            </a:pPr>
            <a:r>
              <a:rPr lang="zh-CN" altLang="en-US" b="1" dirty="0"/>
              <a:t>窃取关系的真诚</a:t>
            </a:r>
            <a:br>
              <a:rPr lang="en-US" altLang="zh-CN" dirty="0"/>
            </a:br>
            <a:r>
              <a:rPr lang="zh-CN" altLang="en-US" dirty="0"/>
              <a:t>人际关系被工具化：</a:t>
            </a:r>
            <a:r>
              <a:rPr lang="zh-CN" altLang="en-US" b="1" dirty="0"/>
              <a:t>他人要么是阶梯，要么是竞争对手。</a:t>
            </a:r>
            <a:br>
              <a:rPr lang="en-US" altLang="zh-CN" b="1" dirty="0"/>
            </a:br>
            <a:r>
              <a:rPr lang="zh-CN" altLang="en-US" b="1" dirty="0"/>
              <a:t>甚至与 上帝的关系 也变成交易：</a:t>
            </a:r>
            <a:r>
              <a:rPr lang="zh-CN" altLang="en-US" dirty="0"/>
              <a:t>“我好好祷告读经，你让我事业顺利”。</a:t>
            </a:r>
            <a:br>
              <a:rPr lang="en-US" altLang="zh-CN" dirty="0"/>
            </a:br>
            <a:r>
              <a:rPr lang="zh-CN" altLang="en-US" dirty="0"/>
              <a:t>爱不再是 无条件的给予，而是精心计算的投资。</a:t>
            </a:r>
            <a:endParaRPr lang="en-US" altLang="zh-CN" dirty="0"/>
          </a:p>
          <a:p>
            <a:pPr marL="349415" indent="-349415">
              <a:buFont typeface="+mj-lt"/>
              <a:buAutoNum type="arabicPeriod"/>
            </a:pPr>
            <a:endParaRPr lang="en-US" dirty="0"/>
          </a:p>
          <a:p>
            <a:pPr marL="349415" indent="-349415">
              <a:buFont typeface="+mj-lt"/>
              <a:buAutoNum type="arabicPeriod"/>
            </a:pPr>
            <a:r>
              <a:rPr lang="zh-CN" altLang="en-US" b="1" dirty="0"/>
              <a:t>窃面对失败的勇气</a:t>
            </a:r>
            <a:br>
              <a:rPr lang="en-US" altLang="zh-CN" b="1" dirty="0"/>
            </a:br>
            <a:r>
              <a:rPr lang="zh-CN" altLang="en-US" b="1" dirty="0"/>
              <a:t>无法承受的失败：当成功成为你的神，失败就不仅仅是挫折，</a:t>
            </a:r>
            <a:br>
              <a:rPr lang="en-US" altLang="zh-CN" b="1" dirty="0"/>
            </a:br>
            <a:r>
              <a:rPr lang="zh-CN" altLang="en-US" b="1" dirty="0"/>
              <a:t>而是成了对你的身份 和价值的终极审判，会带来毁灭性的羞耻感 和自我否定。</a:t>
            </a:r>
            <a:r>
              <a:rPr lang="zh-CN" altLang="en-US" dirty="0"/>
              <a:t>一旦失败不再是 可能性而是诅咒，人要么不敢冒险，要么崩溃于 一次挫折。我见过一位企业家 在项目失败后 彻底自我否定</a:t>
            </a:r>
            <a:r>
              <a:rPr lang="en-US" altLang="zh-CN" dirty="0"/>
              <a:t> - </a:t>
            </a:r>
            <a:r>
              <a:rPr lang="zh-CN" altLang="en-US" dirty="0"/>
              <a:t>他的偶像倒塌时，</a:t>
            </a:r>
            <a:br>
              <a:rPr lang="en-US" altLang="zh-CN" dirty="0"/>
            </a:br>
            <a:r>
              <a:rPr lang="zh-CN" altLang="en-US" dirty="0"/>
              <a:t>连他作为父亲、朋友、社区成员的价值 也一同被带走了。</a:t>
            </a:r>
          </a:p>
          <a:p>
            <a:pPr marL="349415" indent="-349415">
              <a:buFont typeface="+mj-lt"/>
              <a:buAutoNum type="arabicPeriod"/>
            </a:pPr>
            <a:endParaRPr lang="zh-CN" altLang="en-US" dirty="0"/>
          </a:p>
          <a:p>
            <a:pPr marL="349415" indent="-349415">
              <a:buFont typeface="+mj-lt"/>
              <a:buAutoNum type="arabicPeriod"/>
            </a:pPr>
            <a:r>
              <a:rPr lang="zh-CN" altLang="en-US" b="1" dirty="0"/>
              <a:t>窃取真正的满足</a:t>
            </a:r>
            <a:br>
              <a:rPr lang="en-US" altLang="zh-CN" dirty="0"/>
            </a:br>
            <a:r>
              <a:rPr lang="zh-CN" altLang="en-US" dirty="0"/>
              <a:t>成功偶像永不满足：年薪</a:t>
            </a:r>
            <a:r>
              <a:rPr lang="en-US" altLang="zh-CN" dirty="0"/>
              <a:t>30</a:t>
            </a:r>
            <a:r>
              <a:rPr lang="zh-CN" altLang="en-US" dirty="0"/>
              <a:t>万时看不起</a:t>
            </a:r>
            <a:r>
              <a:rPr lang="en-US" altLang="zh-CN" dirty="0"/>
              <a:t>10</a:t>
            </a:r>
            <a:r>
              <a:rPr lang="zh-CN" altLang="en-US" dirty="0"/>
              <a:t>万的自己，达到</a:t>
            </a:r>
            <a:r>
              <a:rPr lang="en-US" altLang="zh-CN" dirty="0"/>
              <a:t>100</a:t>
            </a:r>
            <a:r>
              <a:rPr lang="zh-CN" altLang="en-US" dirty="0"/>
              <a:t>万又开始仰望</a:t>
            </a:r>
            <a:r>
              <a:rPr lang="en-US" altLang="zh-CN" dirty="0"/>
              <a:t>500</a:t>
            </a:r>
            <a:r>
              <a:rPr lang="zh-CN" altLang="en-US" dirty="0"/>
              <a:t>万的人。</a:t>
            </a:r>
            <a:r>
              <a:rPr lang="zh-CN" altLang="en-US" b="1" dirty="0"/>
              <a:t>这种 “成功” 不是终点，而是一场持续不断的焦虑</a:t>
            </a:r>
            <a:r>
              <a:rPr lang="en-US" altLang="zh-CN" b="1" dirty="0"/>
              <a:t> – </a:t>
            </a:r>
            <a:r>
              <a:rPr lang="zh-CN" altLang="en-US" b="1" dirty="0"/>
              <a:t>永远在奔跑，却从未到达。对灵性的窒息：成功偶像 让我们在 上帝面前自满。</a:t>
            </a:r>
            <a:br>
              <a:rPr lang="en-US" altLang="zh-CN" b="1" dirty="0"/>
            </a:br>
            <a:r>
              <a:rPr lang="zh-CN" altLang="en-US" dirty="0"/>
              <a:t>当我们认为自己 可以通过努力掌控人生时，我们就不会需要 上帝的恩典，</a:t>
            </a:r>
            <a:br>
              <a:rPr lang="en-US" altLang="zh-CN" dirty="0"/>
            </a:br>
            <a:r>
              <a:rPr lang="zh-CN" altLang="en-US" dirty="0"/>
              <a:t>也不会依靠 祂。正如凯勒所言：</a:t>
            </a:r>
            <a:r>
              <a:rPr lang="zh-CN" altLang="en-US" b="1" dirty="0"/>
              <a:t>“成功偶像最大的问题是，</a:t>
            </a:r>
            <a:br>
              <a:rPr lang="en-US" altLang="zh-CN" b="1" dirty="0"/>
            </a:br>
            <a:r>
              <a:rPr lang="zh-CN" altLang="en-US" b="1" dirty="0"/>
              <a:t>它常常在你拥有它时 ‘工作’ 得很好</a:t>
            </a:r>
            <a:r>
              <a:rPr lang="en-US" altLang="zh-CN" b="1" dirty="0"/>
              <a:t>……</a:t>
            </a:r>
            <a:r>
              <a:rPr lang="zh-CN" altLang="en-US" b="1" dirty="0"/>
              <a:t>让你觉得不需要 上帝。”</a:t>
            </a:r>
          </a:p>
          <a:p>
            <a:r>
              <a:rPr lang="zh-CN" altLang="en-US" b="1" dirty="0">
                <a:solidFill>
                  <a:srgbClr val="FF0000"/>
                </a:solidFill>
              </a:rPr>
              <a:t>比较</a:t>
            </a:r>
            <a:r>
              <a:rPr lang="en-US" altLang="zh-CN" b="1" dirty="0">
                <a:solidFill>
                  <a:srgbClr val="FF0000"/>
                </a:solidFill>
              </a:rPr>
              <a:t>/</a:t>
            </a:r>
            <a:r>
              <a:rPr lang="zh-CN" altLang="en-US" b="1" dirty="0">
                <a:solidFill>
                  <a:srgbClr val="FF0000"/>
                </a:solidFill>
              </a:rPr>
              <a:t>攀比，补偿</a:t>
            </a:r>
            <a:r>
              <a:rPr lang="zh-CN" altLang="en-US" b="1" dirty="0">
                <a:solidFill>
                  <a:srgbClr val="006600"/>
                </a:solidFill>
              </a:rPr>
              <a:t> </a:t>
            </a:r>
            <a:r>
              <a:rPr lang="en-US" altLang="zh-CN" b="1" dirty="0"/>
              <a:t>-- </a:t>
            </a:r>
            <a:r>
              <a:rPr lang="zh-CN" altLang="en-US" b="1" dirty="0"/>
              <a:t>觉得自己像个受害者，必须补偿你的自卑感。</a:t>
            </a:r>
            <a:r>
              <a:rPr lang="zh-CN" altLang="en-US" b="1" dirty="0">
                <a:solidFill>
                  <a:srgbClr val="FF0000"/>
                </a:solidFill>
              </a:rPr>
              <a:t>竞争，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受制</a:t>
            </a:r>
            <a:r>
              <a:rPr lang="zh-CN" altLang="en-US" b="1" dirty="0">
                <a:solidFill>
                  <a:srgbClr val="006600"/>
                </a:solidFill>
              </a:rPr>
              <a:t> </a:t>
            </a:r>
            <a:r>
              <a:rPr lang="en-US" altLang="zh-CN" b="1" dirty="0"/>
              <a:t>-- </a:t>
            </a:r>
            <a:r>
              <a:rPr lang="zh-CN" altLang="en-US" b="1" dirty="0"/>
              <a:t>你被驱策要争取认同；成了个取悦他人的人。</a:t>
            </a:r>
            <a:r>
              <a:rPr lang="zh-CN" altLang="en-US" b="1" dirty="0">
                <a:solidFill>
                  <a:srgbClr val="FF0000"/>
                </a:solidFill>
              </a:rPr>
              <a:t>批判</a:t>
            </a:r>
            <a:r>
              <a:rPr lang="zh-CN" altLang="en-US" b="1" dirty="0">
                <a:solidFill>
                  <a:srgbClr val="006600"/>
                </a:solidFill>
              </a:rPr>
              <a:t> ，</a:t>
            </a:r>
            <a:r>
              <a:rPr lang="zh-CN" altLang="en-US" b="1" dirty="0">
                <a:solidFill>
                  <a:srgbClr val="FF0000"/>
                </a:solidFill>
              </a:rPr>
              <a:t>掌控。</a:t>
            </a:r>
            <a:endParaRPr lang="zh-CN" altLang="en-US" b="1" dirty="0"/>
          </a:p>
          <a:p>
            <a:r>
              <a:rPr lang="zh-CN" altLang="en-US" dirty="0"/>
              <a:t>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202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50888" y="261938"/>
            <a:ext cx="5576887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32207" y="3505517"/>
            <a:ext cx="5974919" cy="3660458"/>
          </a:xfrm>
        </p:spPr>
        <p:txBody>
          <a:bodyPr/>
          <a:lstStyle/>
          <a:p>
            <a:r>
              <a:rPr lang="zh-CN" altLang="en-US" b="1" dirty="0"/>
              <a:t>拆毁价值的颠倒性</a:t>
            </a:r>
          </a:p>
          <a:p>
            <a:r>
              <a:rPr lang="zh-CN" altLang="en-US" dirty="0"/>
              <a:t>福音如何拆毁成功的偶像？</a:t>
            </a:r>
          </a:p>
          <a:p>
            <a:r>
              <a:rPr lang="zh-CN" altLang="en-US" dirty="0"/>
              <a:t>凯勒并非反对努力和卓越，而是反对将其神化。</a:t>
            </a:r>
            <a:br>
              <a:rPr lang="en-US" altLang="zh-CN" dirty="0"/>
            </a:br>
            <a:r>
              <a:rPr lang="zh-CN" altLang="en-US" dirty="0"/>
              <a:t>福音提供了拆毁这一偶像的出路：</a:t>
            </a:r>
          </a:p>
          <a:p>
            <a:r>
              <a:rPr lang="zh-CN" altLang="en-US" dirty="0"/>
              <a:t>十字架事件本身是对 “成功” 的最大颠覆：</a:t>
            </a:r>
            <a:br>
              <a:rPr lang="en-US" altLang="zh-CN" dirty="0"/>
            </a:br>
            <a:r>
              <a:rPr lang="zh-CN" altLang="en-US" dirty="0"/>
              <a:t>世上最完美的人 以最失败的方式死去。这揭示 上帝的价值观：</a:t>
            </a:r>
            <a:br>
              <a:rPr lang="en-US" altLang="zh-CN" dirty="0"/>
            </a:br>
            <a:r>
              <a:rPr lang="zh-CN" altLang="en-US" dirty="0"/>
              <a:t>软弱强于伪装的全能，忠诚重于显赫的成果。 保罗说：</a:t>
            </a:r>
            <a:br>
              <a:rPr lang="en-US" altLang="zh-CN" dirty="0"/>
            </a:br>
            <a:r>
              <a:rPr lang="zh-CN" altLang="en-US" b="1" i="1" dirty="0"/>
              <a:t>“我什么时候软弱，什么时候就刚强了”（林后</a:t>
            </a:r>
            <a:r>
              <a:rPr lang="en-US" altLang="zh-CN" b="1" i="1" dirty="0"/>
              <a:t>12:10</a:t>
            </a:r>
            <a:r>
              <a:rPr lang="zh-CN" altLang="en-US" b="1" i="1" dirty="0"/>
              <a:t>）</a:t>
            </a:r>
            <a:r>
              <a:rPr lang="zh-CN" altLang="en-US" dirty="0"/>
              <a:t>。</a:t>
            </a:r>
          </a:p>
          <a:p>
            <a:endParaRPr lang="en-US" dirty="0"/>
          </a:p>
          <a:p>
            <a:r>
              <a:rPr lang="zh-CN" alt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3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39" y="4473892"/>
            <a:ext cx="6142140" cy="3660458"/>
          </a:xfrm>
        </p:spPr>
        <p:txBody>
          <a:bodyPr/>
          <a:lstStyle/>
          <a:p>
            <a:r>
              <a:rPr lang="zh-CN" altLang="en-US" b="1" dirty="0"/>
              <a:t>三、福音带来的拆毁与重建</a:t>
            </a:r>
          </a:p>
          <a:p>
            <a:r>
              <a:rPr lang="zh-CN" altLang="en-US" dirty="0"/>
              <a:t>福音拆毁成功偶像的方式 不是提倡 “躺平”，而是更彻底地 重新定义成功：</a:t>
            </a:r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b="1" dirty="0"/>
              <a:t>恩典对绩效主义的废除</a:t>
            </a:r>
          </a:p>
          <a:p>
            <a:r>
              <a:rPr lang="zh-CN" altLang="en-US" dirty="0"/>
              <a:t>福音宣告，我们的价值不是基于 我们做了什么（我们的成功），</a:t>
            </a:r>
            <a:br>
              <a:rPr lang="en-US" altLang="zh-CN" dirty="0"/>
            </a:br>
            <a:r>
              <a:rPr lang="zh-CN" altLang="en-US" dirty="0"/>
              <a:t>而是基于 上帝在 基督里 为我们做了什么。我们是因信称义，</a:t>
            </a:r>
            <a:br>
              <a:rPr lang="en-US" altLang="zh-CN" dirty="0"/>
            </a:br>
            <a:r>
              <a:rPr lang="zh-CN" altLang="en-US" dirty="0"/>
              <a:t>而非因行为称义。这彻底打破了 “必须用成功来 证明自己” 的枷锁。</a:t>
            </a:r>
          </a:p>
          <a:p>
            <a:r>
              <a:rPr lang="zh-CN" altLang="en-US" dirty="0"/>
              <a:t>这宣告是基于你在 基督里是谁。这释放人既全力以赴，又轻省自在</a:t>
            </a:r>
            <a:r>
              <a:rPr lang="en-US" altLang="zh-CN" dirty="0"/>
              <a:t> – </a:t>
            </a:r>
            <a:br>
              <a:rPr lang="en-US" altLang="zh-CN" dirty="0"/>
            </a:br>
            <a:r>
              <a:rPr lang="zh-CN" altLang="en-US" dirty="0"/>
              <a:t>因为最终结果 不在你手中，你可以勇敢尝试，也能坦然接受失败。</a:t>
            </a:r>
          </a:p>
          <a:p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88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  <a:p>
            <a:r>
              <a:rPr lang="zh-CN" altLang="en-US" b="1" dirty="0"/>
              <a:t>从纵向比较到横向共同体</a:t>
            </a:r>
          </a:p>
          <a:p>
            <a:r>
              <a:rPr lang="zh-CN" altLang="en-US" dirty="0"/>
              <a:t>成功偶像让人不断 向上比较而产生嫉妒，或向下比较而骄傲。</a:t>
            </a:r>
            <a:br>
              <a:rPr lang="en-US" altLang="zh-CN" dirty="0"/>
            </a:br>
            <a:r>
              <a:rPr lang="zh-CN" altLang="en-US" dirty="0"/>
              <a:t>福音则建立 横向的共同体：我们同为需要恩典的人，</a:t>
            </a:r>
            <a:br>
              <a:rPr lang="en-US" altLang="zh-CN" dirty="0"/>
            </a:br>
            <a:r>
              <a:rPr lang="zh-CN" altLang="en-US" dirty="0"/>
              <a:t>每个人的恩赐不同，但共同构成身体（林前</a:t>
            </a:r>
            <a:r>
              <a:rPr lang="en-US" altLang="zh-CN" dirty="0"/>
              <a:t>12:14-27</a:t>
            </a:r>
            <a:r>
              <a:rPr lang="zh-CN" altLang="en-US" dirty="0"/>
              <a:t>）。</a:t>
            </a:r>
            <a:br>
              <a:rPr lang="en-US" altLang="zh-CN" dirty="0"/>
            </a:br>
            <a:r>
              <a:rPr lang="zh-CN" altLang="en-US" dirty="0"/>
              <a:t>成功不是超越他人，而是活出被造的目的。</a:t>
            </a:r>
          </a:p>
          <a:p>
            <a:endParaRPr lang="en-US" dirty="0"/>
          </a:p>
          <a:p>
            <a:endParaRPr lang="zh-CN" altLang="en-US" dirty="0"/>
          </a:p>
          <a:p>
            <a:r>
              <a:rPr lang="zh-CN" altLang="en-US" b="1" dirty="0"/>
              <a:t>基督的 “失败” 定义了真正的成功：</a:t>
            </a:r>
            <a:br>
              <a:rPr lang="en-US" altLang="zh-CN" b="1" dirty="0"/>
            </a:br>
            <a:r>
              <a:rPr lang="zh-CN" altLang="en-US" b="1" dirty="0"/>
              <a:t>十字架在世人看来是最大的失败和耻辱，但在 上帝眼中，</a:t>
            </a:r>
            <a:br>
              <a:rPr lang="en-US" altLang="zh-CN" b="1" dirty="0"/>
            </a:br>
            <a:r>
              <a:rPr lang="zh-CN" altLang="en-US" b="1" dirty="0"/>
              <a:t>正是通过这“失败”，完成了对世界最伟大的救赎。</a:t>
            </a:r>
            <a:br>
              <a:rPr lang="en-US" altLang="zh-CN" b="1" dirty="0"/>
            </a:br>
            <a:r>
              <a:rPr lang="zh-CN" altLang="en-US" b="1" dirty="0"/>
              <a:t>这重新定义了成功</a:t>
            </a:r>
            <a:r>
              <a:rPr lang="en-US" altLang="zh-CN" b="1" dirty="0"/>
              <a:t> - </a:t>
            </a:r>
            <a:r>
              <a:rPr lang="zh-CN" altLang="en-US" b="1" dirty="0"/>
              <a:t>忠于 上帝的呼召，而非世俗的奖赏。</a:t>
            </a:r>
          </a:p>
          <a:p>
            <a:endParaRPr lang="zh-CN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14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1600" dirty="0"/>
          </a:p>
          <a:p>
            <a:r>
              <a:rPr lang="zh-CN" altLang="en-US" sz="1600" b="1" dirty="0"/>
              <a:t>永恒的视角</a:t>
            </a:r>
          </a:p>
          <a:p>
            <a:r>
              <a:rPr lang="zh-CN" altLang="en-US" sz="1600" dirty="0"/>
              <a:t>今生的一切成功 都是暂时的。信仰提醒我们：</a:t>
            </a:r>
            <a:br>
              <a:rPr lang="en-US" altLang="zh-CN" sz="1600" dirty="0"/>
            </a:br>
            <a:r>
              <a:rPr lang="zh-CN" altLang="en-US" sz="1600" dirty="0"/>
              <a:t>转向 上帝永恒的国度。真正的成功是听见 神说 </a:t>
            </a:r>
            <a:br>
              <a:rPr lang="en-US" altLang="zh-CN" sz="1600" dirty="0"/>
            </a:br>
            <a:r>
              <a:rPr lang="zh-CN" altLang="en-US" sz="1600" b="1" i="1" dirty="0"/>
              <a:t>“你这又良善又忠心的仆人”（太</a:t>
            </a:r>
            <a:r>
              <a:rPr lang="en-US" altLang="zh-CN" sz="1600" b="1" i="1" dirty="0"/>
              <a:t>25: 21</a:t>
            </a:r>
            <a:r>
              <a:rPr lang="zh-CN" altLang="en-US" sz="1600" b="1" i="1" dirty="0"/>
              <a:t>）。</a:t>
            </a:r>
            <a:br>
              <a:rPr lang="en-US" altLang="zh-CN" sz="1600" b="1" i="1" dirty="0"/>
            </a:br>
            <a:br>
              <a:rPr lang="en-US" altLang="zh-CN" sz="1600" dirty="0"/>
            </a:br>
            <a:r>
              <a:rPr lang="zh-CN" altLang="en-US" sz="1600" dirty="0"/>
              <a:t>这使我们在今生的成败中 都能保持清醒和自由。</a:t>
            </a:r>
            <a:endParaRPr lang="en-US" sz="1600" dirty="0"/>
          </a:p>
          <a:p>
            <a:r>
              <a:rPr lang="zh-CN" altLang="en-US" sz="1600" dirty="0"/>
              <a:t>这使我们 既能努力工作，又能轻看今世的成败，</a:t>
            </a:r>
            <a:br>
              <a:rPr lang="en-US" altLang="zh-CN" sz="1600" dirty="0"/>
            </a:br>
            <a:r>
              <a:rPr lang="zh-CN" altLang="en-US" sz="1600" dirty="0"/>
              <a:t>因为我们最终的奖赏是确凿的。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B07-DB80-4525-A1BF-810200EBE4B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32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A029A9D6-282E-4E86-9BF1-BAA35618CD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57066" indent="-291179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64717" indent="-232943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30604" indent="-232943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96491" indent="-232943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9F4D3D7B-D8D4-414F-AC9F-5A3DF3C775AA}" type="slidenum">
              <a:rPr lang="zh-TW" altLang="en-US" sz="1200">
                <a:ea typeface="PMingLiU" panose="02020500000000000000" pitchFamily="18" charset="-120"/>
              </a:rPr>
              <a:pPr/>
              <a:t>8</a:t>
            </a:fld>
            <a:endParaRPr lang="en-US" altLang="zh-TW" sz="1200">
              <a:ea typeface="PMingLiU" panose="02020500000000000000" pitchFamily="18" charset="-12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0C179F2E-27A7-4A5E-8FA9-91300BEE6E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A6A487CE-8976-4CB2-A8CF-F7E1391BF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1311" y="4494875"/>
            <a:ext cx="6766983" cy="4448069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只见冰山一角，下面看不见。</a:t>
            </a:r>
            <a:endParaRPr lang="en-US" altLang="zh-CN" sz="16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altLang="zh-CN" sz="1600" dirty="0">
                <a:solidFill>
                  <a:srgbClr val="000000"/>
                </a:solidFill>
              </a:rPr>
              <a:t>Heart of a conflict – </a:t>
            </a:r>
            <a:r>
              <a:rPr lang="en-US" altLang="zh-CN" sz="1600" b="1" dirty="0">
                <a:solidFill>
                  <a:srgbClr val="000000"/>
                </a:solidFill>
              </a:rPr>
              <a:t>Unforgiveness.  </a:t>
            </a:r>
            <a:br>
              <a:rPr lang="en-US" altLang="zh-CN" sz="1600" b="1" dirty="0">
                <a:solidFill>
                  <a:srgbClr val="000000"/>
                </a:solidFill>
              </a:rPr>
            </a:br>
            <a:r>
              <a:rPr lang="zh-CN" altLang="en-US" sz="1600" b="1" dirty="0">
                <a:solidFill>
                  <a:srgbClr val="000000"/>
                </a:solidFill>
              </a:rPr>
              <a:t>宽恕不是便宜别人，而是善待自己。</a:t>
            </a:r>
            <a:endParaRPr lang="en-US" altLang="zh-CN" sz="1600" b="1" dirty="0">
              <a:solidFill>
                <a:srgbClr val="000000"/>
              </a:solidFill>
            </a:endParaRPr>
          </a:p>
          <a:p>
            <a:pPr>
              <a:defRPr/>
            </a:pPr>
            <a:endParaRPr lang="en-US" altLang="zh-CN" sz="16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表面可见的只是冰山一角，深藏未露的才是真相核心。  </a:t>
            </a:r>
          </a:p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冲突的根源</a:t>
            </a:r>
            <a:r>
              <a:rPr lang="en-US" altLang="zh-CN" sz="1600" dirty="0">
                <a:solidFill>
                  <a:srgbClr val="000000"/>
                </a:solidFill>
              </a:rPr>
              <a:t> - </a:t>
            </a:r>
            <a:r>
              <a:rPr lang="zh-CN" altLang="en-US" sz="1600" dirty="0">
                <a:solidFill>
                  <a:srgbClr val="000000"/>
                </a:solidFill>
              </a:rPr>
              <a:t>不愿宽恕。  </a:t>
            </a:r>
          </a:p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宽恕并非便宜他人，而是善待自己。  </a:t>
            </a:r>
          </a:p>
          <a:p>
            <a:pPr>
              <a:defRPr/>
            </a:pPr>
            <a:endParaRPr lang="zh-CN" altLang="en-US" sz="16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更深层的原因</a:t>
            </a:r>
            <a:r>
              <a:rPr lang="en-US" altLang="zh-CN" sz="1600" dirty="0">
                <a:solidFill>
                  <a:srgbClr val="000000"/>
                </a:solidFill>
              </a:rPr>
              <a:t> - </a:t>
            </a:r>
            <a:r>
              <a:rPr lang="zh-CN" altLang="en-US" sz="1600" dirty="0">
                <a:solidFill>
                  <a:srgbClr val="000000"/>
                </a:solidFill>
              </a:rPr>
              <a:t>未被满足的需求  </a:t>
            </a:r>
          </a:p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（期待他人 满足自己的需求 却未能实现）。  </a:t>
            </a:r>
          </a:p>
          <a:p>
            <a:pPr>
              <a:defRPr/>
            </a:pPr>
            <a:endParaRPr lang="zh-CN" altLang="en-US" sz="16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自我价值感（对自身价值的认知）。  </a:t>
            </a:r>
          </a:p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身份认同</a:t>
            </a:r>
            <a:r>
              <a:rPr lang="en-US" altLang="zh-CN" sz="1600" dirty="0">
                <a:solidFill>
                  <a:srgbClr val="000000"/>
                </a:solidFill>
              </a:rPr>
              <a:t> - </a:t>
            </a:r>
            <a:r>
              <a:rPr lang="zh-CN" altLang="en-US" sz="1600" dirty="0">
                <a:solidFill>
                  <a:srgbClr val="000000"/>
                </a:solidFill>
              </a:rPr>
              <a:t>一个人之所以 为人的本质属性。  </a:t>
            </a:r>
          </a:p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正是这些让聪明人 做出糊涂事，引发教会内的冲突。  </a:t>
            </a:r>
          </a:p>
          <a:p>
            <a:pPr>
              <a:defRPr/>
            </a:pPr>
            <a:endParaRPr lang="zh-CN" altLang="en-US" sz="16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zh-CN" altLang="en-US" sz="1600" dirty="0">
                <a:solidFill>
                  <a:srgbClr val="000000"/>
                </a:solidFill>
              </a:rPr>
              <a:t>不仅要学会 处理冲突、应对对立，更要善于领导与服侍，</a:t>
            </a:r>
            <a:br>
              <a:rPr lang="en-US" altLang="zh-CN" sz="1600" dirty="0">
                <a:solidFill>
                  <a:srgbClr val="000000"/>
                </a:solidFill>
              </a:rPr>
            </a:br>
            <a:r>
              <a:rPr lang="zh-CN" altLang="en-US" sz="1600" dirty="0">
                <a:solidFill>
                  <a:srgbClr val="000000"/>
                </a:solidFill>
              </a:rPr>
              <a:t>传递祝福 以预防矛盾滋生。  </a:t>
            </a:r>
          </a:p>
          <a:p>
            <a:pPr>
              <a:defRPr/>
            </a:pPr>
            <a:endParaRPr lang="zh-CN" alt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2539C455-B074-4E2B-4D8E-6DD5239179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757066" indent="-291179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 marL="1164717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 marL="1630604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 marL="2096491" indent="-232943">
              <a:spcBef>
                <a:spcPct val="30000"/>
              </a:spcBef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 marL="2562377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6pPr>
            <a:lvl7pPr marL="3028264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7pPr>
            <a:lvl8pPr marL="3494151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8pPr>
            <a:lvl9pPr marL="3960038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9pPr>
          </a:lstStyle>
          <a:p>
            <a:pPr>
              <a:spcBef>
                <a:spcPct val="0"/>
              </a:spcBef>
            </a:pPr>
            <a:fld id="{07C3C06D-0470-43D9-92D4-B706BDB9D187}" type="slidenum">
              <a:rPr lang="zh-TW" altLang="en-US" sz="1200">
                <a:latin typeface="Times New Roman" panose="02020603050405020304" pitchFamily="18" charset="0"/>
                <a:ea typeface="PMingLiU" panose="02020500000000000000" pitchFamily="18" charset="-120"/>
              </a:rPr>
              <a:pPr>
                <a:spcBef>
                  <a:spcPct val="0"/>
                </a:spcBef>
              </a:pPr>
              <a:t>9</a:t>
            </a:fld>
            <a:endParaRPr lang="en-US" altLang="zh-TW" sz="1200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B111C0AB-D3EA-5A07-59D3-989D92A850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31900" y="76200"/>
            <a:ext cx="4276725" cy="2405063"/>
          </a:xfrm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52D2EC8-995C-3753-B764-0528E89FB7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121" y="2566194"/>
            <a:ext cx="6661503" cy="7027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TW" altLang="en-US" sz="1600" dirty="0"/>
              <a:t>出于 自己的意念 可能是 也可能非，还会反悔 而又是又非；</a:t>
            </a:r>
            <a:endParaRPr lang="en-US" altLang="zh-TW" sz="1600" dirty="0"/>
          </a:p>
          <a:p>
            <a:pPr eaLnBrk="1" hangingPunct="1"/>
            <a:r>
              <a:rPr lang="zh-TW" altLang="en-US" sz="1600" dirty="0"/>
              <a:t>出于撒但的意念 乃半是半非（部分真理），或似是而非，</a:t>
            </a:r>
            <a:br>
              <a:rPr lang="en-US" altLang="zh-TW" sz="1600" dirty="0"/>
            </a:br>
            <a:r>
              <a:rPr lang="zh-TW" altLang="en-US" sz="1600" dirty="0"/>
              <a:t>目的是迷惑我们 做错误的决定，远离 神旨；</a:t>
            </a:r>
            <a:endParaRPr lang="en-US" altLang="zh-TW" sz="1600" dirty="0"/>
          </a:p>
          <a:p>
            <a:pPr eaLnBrk="1" hangingPunct="1"/>
            <a:r>
              <a:rPr lang="zh-TW" altLang="en-US" sz="1600" dirty="0"/>
              <a:t>出于 圣灵的意念乃「是就是是，非就是非」，是清楚而合乎 神心意的；</a:t>
            </a:r>
            <a:endParaRPr lang="en-US" altLang="zh-TW" sz="1600" dirty="0"/>
          </a:p>
          <a:p>
            <a:pPr eaLnBrk="1" hangingPunct="1"/>
            <a:r>
              <a:rPr lang="zh-TW" altLang="en-US" sz="1600" dirty="0"/>
              <a:t>但如何分辨 这个意念是出于自己？ 出于撒但？ 出于圣灵？ </a:t>
            </a:r>
            <a:br>
              <a:rPr lang="en-US" altLang="zh-TW" sz="1600" dirty="0"/>
            </a:br>
            <a:r>
              <a:rPr lang="zh-TW" altLang="en-US" sz="1600" dirty="0"/>
              <a:t>唯一可帮助我们分辨的，就是圣经 所启示的真理，</a:t>
            </a:r>
            <a:br>
              <a:rPr lang="en-US" altLang="zh-TW" sz="1600" dirty="0"/>
            </a:br>
            <a:r>
              <a:rPr lang="zh-TW" altLang="en-US" sz="1600" dirty="0"/>
              <a:t>只要拿圣经真理来核检，就可以分辨 谁是谁非，并确定是非。</a:t>
            </a:r>
            <a:endParaRPr lang="en-US" altLang="zh-TW" sz="1600" dirty="0"/>
          </a:p>
          <a:p>
            <a:pPr eaLnBrk="1" hangingPunct="1"/>
            <a:endParaRPr lang="en-US" altLang="zh-TW" sz="1600" dirty="0"/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zh-CN" altLang="en-US" sz="1600" b="1" dirty="0"/>
              <a:t>身份</a:t>
            </a:r>
            <a:r>
              <a:rPr lang="en-US" altLang="zh-CN" sz="1600" b="1" dirty="0"/>
              <a:t>: Read,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靠着那加我力量的，我凡事都能。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因为他已把喜乐，平安，公义赐给我。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祂已将圣灵果子赐给我，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祂已将我需用的工具  去达到成功人生  工具赐给我。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在 基督</a:t>
            </a:r>
            <a:r>
              <a:rPr lang="en-US" altLang="zh-CN" sz="1600" dirty="0"/>
              <a:t> </a:t>
            </a:r>
            <a:r>
              <a:rPr lang="zh-CN" altLang="en-US" sz="1600" dirty="0"/>
              <a:t>里，我是有身份的人。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我拒绝撒但或别人对我攻击的谎言。我接受 神对我的评价。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我站在这里是自由人，完全人，健康的人，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因我的价值和用处，完全在乎 神。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祂在我里面，祂呼召我，我都有力量去作。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有没有人相信这些话？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清理缺乏安全感的第一步，就是这样开始。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1600" dirty="0"/>
              <a:t>你要知道自己身份。</a:t>
            </a:r>
          </a:p>
          <a:p>
            <a:pPr eaLnBrk="1" hangingPunct="1"/>
            <a:endParaRPr lang="zh-TW" altLang="en-US" sz="16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 b="1" i="1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A029-D678-45A1-A5E9-03942AB76D17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E1DE1-4553-4632-B05F-575FF8EFDD9D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DE628-F634-461F-BF5F-E85F7D4501E8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4EF-D686-4484-83B6-29817857136B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42FE-2668-4B81-B0B0-82F727BAE713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DFDB-81AE-4B03-AAE2-E765A10CE7EA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C74C-9EA4-4F9A-A890-EE829C18C3FA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DA59-22E4-4978-9D7F-F4655FC2F731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EB8C-9C05-4EF0-BDD1-89753DFFD32D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2CBF1-AE77-476F-922B-6E3B591BFFDB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0F744-9CF4-72E5-2372-72E5AFF92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4BA01-6D43-45F3-BB64-20EF4ADCF9E5}" type="datetime1">
              <a:rPr lang="en-US" altLang="zh-TW" smtClean="0"/>
              <a:t>14-Sep-25</a:t>
            </a:fld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2FB34-504B-27D3-DD8D-51317AA8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94C79-B7C8-0298-7009-398971112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AB916-2E13-45E5-A936-78ED9BCE584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940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 b="1" i="1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928D-E4BD-45EA-B958-423455004DD1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3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D5C8-064F-4750-A47A-DA936C4ABB05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F9C4-5F78-4975-8BBF-1243980DAD85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>
            <a:lvl1pPr>
              <a:defRPr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6FC0-C0C6-4444-957A-AD806754F0B0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543A6-A205-434C-8129-4DCDFC7CF3A4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75393-59AD-4213-B268-7B1D3299328E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EE5-E72B-4FA1-AFD3-C2716D478CF6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5D34A-0D30-4ACC-9075-6B19B599251A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B016BB-72C4-4D93-9B3A-A2B7090B74A1}" type="datetime1">
              <a:rPr lang="en-US" smtClean="0"/>
              <a:t>14-Sep-25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61" r:id="rId12"/>
    <p:sldLayoutId id="2147483666" r:id="rId13"/>
    <p:sldLayoutId id="2147483663" r:id="rId14"/>
    <p:sldLayoutId id="2147483667" r:id="rId15"/>
    <p:sldLayoutId id="2147483668" r:id="rId16"/>
    <p:sldLayoutId id="2147483658" r:id="rId17"/>
    <p:sldLayoutId id="2147483659" r:id="rId18"/>
    <p:sldLayoutId id="2147483670" r:id="rId19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all" baseline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2FAF9-EECC-FDF0-895E-313864C59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1" y="1300785"/>
            <a:ext cx="9013683" cy="2509213"/>
          </a:xfrm>
        </p:spPr>
        <p:txBody>
          <a:bodyPr>
            <a:normAutofit/>
          </a:bodyPr>
          <a:lstStyle/>
          <a:p>
            <a:r>
              <a:rPr lang="zh-TW" altLang="en-US" sz="5400" dirty="0"/>
              <a:t>福音如何拆除 “成功” 的偶像</a:t>
            </a:r>
            <a:br>
              <a:rPr lang="en-US" altLang="zh-TW" sz="5400" dirty="0"/>
            </a:br>
            <a:br>
              <a:rPr lang="en-US" altLang="zh-TW" sz="5400" dirty="0"/>
            </a:br>
            <a:r>
              <a:rPr lang="zh-CN" altLang="en-US" sz="3600" i="1" dirty="0"/>
              <a:t>提摩太</a:t>
            </a:r>
            <a:r>
              <a:rPr lang="en-US" altLang="zh-CN" sz="3600" i="1" dirty="0"/>
              <a:t>·</a:t>
            </a:r>
            <a:r>
              <a:rPr lang="zh-CN" altLang="en-US" sz="3600" i="1" dirty="0"/>
              <a:t>凯勒</a:t>
            </a:r>
            <a:r>
              <a:rPr lang="en-US" altLang="zh-CN" sz="3600" i="1" dirty="0"/>
              <a:t>《</a:t>
            </a:r>
            <a:r>
              <a:rPr lang="zh-CN" altLang="en-US" sz="3600" i="1" dirty="0"/>
              <a:t>诸神的面具</a:t>
            </a:r>
            <a:r>
              <a:rPr lang="en-US" altLang="zh-CN" sz="3600" i="1" dirty="0"/>
              <a:t>》</a:t>
            </a:r>
            <a:endParaRPr lang="en-US" sz="36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FCD2E2-4BDD-2647-35AA-E7EE7A1FFC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</a:rPr>
              <a:t>从绩效主义的奴役中得自由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9106AD-4A88-13C2-6401-59F2F4A37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763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10975A1-462F-F2FE-D5F1-F6649B719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2175" y="0"/>
            <a:ext cx="4895850" cy="935038"/>
          </a:xfrm>
        </p:spPr>
        <p:txBody>
          <a:bodyPr/>
          <a:lstStyle/>
          <a:p>
            <a:pPr eaLnBrk="1" hangingPunct="1"/>
            <a:r>
              <a:rPr lang="zh-CN" altLang="en-US" b="1" dirty="0">
                <a:solidFill>
                  <a:schemeClr val="tx1"/>
                </a:solidFill>
              </a:rPr>
              <a:t>情绪安全的钥匙</a:t>
            </a:r>
            <a:endParaRPr lang="en-US" altLang="zh-TW" b="1" dirty="0">
              <a:solidFill>
                <a:schemeClr val="tx1"/>
              </a:solidFill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F6ED1B5-E529-17E1-3FCC-732BEAB68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745" y="935038"/>
            <a:ext cx="10663796" cy="582612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Tx/>
              <a:buAutoNum type="arabicPeriod"/>
            </a:pPr>
            <a:r>
              <a:rPr lang="zh-TW" altLang="zh-CN" sz="2400" b="1" dirty="0">
                <a:solidFill>
                  <a:srgbClr val="FF0000"/>
                </a:solidFill>
              </a:rPr>
              <a:t> </a:t>
            </a:r>
            <a:r>
              <a:rPr lang="zh-TW" altLang="en-US" sz="2400" b="1" dirty="0">
                <a:solidFill>
                  <a:srgbClr val="FF0000"/>
                </a:solidFill>
              </a:rPr>
              <a:t>身份</a:t>
            </a:r>
            <a:r>
              <a:rPr lang="zh-TW" altLang="en-US" sz="2400" b="1" dirty="0"/>
              <a:t> </a:t>
            </a:r>
            <a:r>
              <a:rPr lang="en-US" altLang="zh-TW" sz="2400" b="1" dirty="0"/>
              <a:t>-- </a:t>
            </a:r>
            <a:r>
              <a:rPr lang="zh-TW" altLang="en-US" sz="2400" b="1" dirty="0"/>
              <a:t>自我价值与你在 基督里的身份相系</a:t>
            </a:r>
            <a:r>
              <a:rPr lang="zh-CN" altLang="en-US" sz="2400" b="1" dirty="0"/>
              <a:t>。</a:t>
            </a:r>
          </a:p>
          <a:p>
            <a:pPr marL="0" indent="0">
              <a:lnSpc>
                <a:spcPct val="80000"/>
              </a:lnSpc>
              <a:buNone/>
            </a:pPr>
            <a:endParaRPr lang="zh-CN" altLang="en-US" sz="2400" b="1" dirty="0"/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2400" b="1" i="1" dirty="0"/>
              <a:t>我 靠 着 那 加 给 我 力 量 的 ， 凡 事 都 能 做 。 </a:t>
            </a:r>
            <a:r>
              <a:rPr lang="zh-CN" altLang="en-US" sz="2400" i="1" dirty="0"/>
              <a:t> </a:t>
            </a:r>
            <a:r>
              <a:rPr lang="en-US" altLang="zh-CN" sz="2400" b="1" i="1" dirty="0">
                <a:solidFill>
                  <a:srgbClr val="FF3399"/>
                </a:solidFill>
              </a:rPr>
              <a:t>《</a:t>
            </a:r>
            <a:r>
              <a:rPr lang="zh-CN" altLang="en-US" sz="2400" b="1" i="1" dirty="0">
                <a:solidFill>
                  <a:srgbClr val="FF3399"/>
                </a:solidFill>
              </a:rPr>
              <a:t>腓 </a:t>
            </a:r>
            <a:r>
              <a:rPr lang="en-US" altLang="zh-CN" sz="2400" b="1" i="1" dirty="0">
                <a:solidFill>
                  <a:srgbClr val="FF3399"/>
                </a:solidFill>
              </a:rPr>
              <a:t>4</a:t>
            </a:r>
            <a:r>
              <a:rPr lang="zh-CN" altLang="en-US" sz="2400" b="1" i="1" dirty="0">
                <a:solidFill>
                  <a:srgbClr val="FF3399"/>
                </a:solidFill>
              </a:rPr>
              <a:t>：</a:t>
            </a:r>
            <a:r>
              <a:rPr lang="en-US" altLang="zh-CN" sz="2400" b="1" i="1" dirty="0">
                <a:solidFill>
                  <a:srgbClr val="FF3399"/>
                </a:solidFill>
              </a:rPr>
              <a:t>13》</a:t>
            </a:r>
          </a:p>
          <a:p>
            <a:pPr marL="0" indent="0">
              <a:lnSpc>
                <a:spcPct val="80000"/>
              </a:lnSpc>
              <a:buNone/>
            </a:pPr>
            <a:endParaRPr lang="zh-CN" altLang="en-US" sz="2400" i="1" dirty="0"/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2400" b="1" i="1" dirty="0"/>
              <a:t>不但如此，就是我们这有 圣灵初结果子的，也是自己心里叹息，</a:t>
            </a:r>
            <a:br>
              <a:rPr lang="en-US" altLang="zh-CN" sz="2400" b="1" i="1" dirty="0"/>
            </a:br>
            <a:r>
              <a:rPr lang="zh-CN" altLang="en-US" sz="2400" b="1" i="1" dirty="0"/>
              <a:t>等候得着儿子的名分，乃是我们的身体得赎 。 </a:t>
            </a:r>
            <a:r>
              <a:rPr lang="en-US" altLang="zh-CN" sz="2400" b="1" i="1" dirty="0">
                <a:solidFill>
                  <a:srgbClr val="FF3399"/>
                </a:solidFill>
              </a:rPr>
              <a:t>《</a:t>
            </a:r>
            <a:r>
              <a:rPr lang="zh-CN" altLang="en-US" sz="2400" b="1" i="1" dirty="0">
                <a:solidFill>
                  <a:srgbClr val="FF3399"/>
                </a:solidFill>
              </a:rPr>
              <a:t>罗 </a:t>
            </a:r>
            <a:r>
              <a:rPr lang="en-US" altLang="zh-CN" sz="2400" b="1" i="1" dirty="0">
                <a:solidFill>
                  <a:srgbClr val="FF3399"/>
                </a:solidFill>
              </a:rPr>
              <a:t>8</a:t>
            </a:r>
            <a:r>
              <a:rPr lang="zh-CN" altLang="en-US" sz="2400" b="1" i="1" dirty="0">
                <a:solidFill>
                  <a:srgbClr val="FF3399"/>
                </a:solidFill>
              </a:rPr>
              <a:t>：</a:t>
            </a:r>
            <a:r>
              <a:rPr lang="en-US" altLang="zh-CN" sz="2400" b="1" i="1" dirty="0">
                <a:solidFill>
                  <a:srgbClr val="FF3399"/>
                </a:solidFill>
              </a:rPr>
              <a:t>23》				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2400" b="1" i="1" dirty="0"/>
              <a:t>就如 神从创立世界以前，在 基督里拣选了我们，</a:t>
            </a:r>
            <a:br>
              <a:rPr lang="en-US" altLang="zh-CN" sz="2400" b="1" i="1" dirty="0"/>
            </a:br>
            <a:r>
              <a:rPr lang="zh-CN" altLang="en-US" sz="2400" b="1" i="1" dirty="0"/>
              <a:t>使我们在他面前成为圣洁 ， 无有瑕疵；又因爱我们，</a:t>
            </a:r>
            <a:br>
              <a:rPr lang="en-US" altLang="zh-CN" sz="2400" b="1" i="1" dirty="0"/>
            </a:br>
            <a:r>
              <a:rPr lang="zh-CN" altLang="en-US" sz="2400" b="1" i="1" dirty="0"/>
              <a:t>就按着自己意旨所喜悦的，预定我们藉着 耶稣基督得儿子的名分，</a:t>
            </a:r>
            <a:br>
              <a:rPr lang="en-US" altLang="zh-CN" sz="2400" b="1" i="1" dirty="0"/>
            </a:br>
            <a:r>
              <a:rPr lang="zh-CN" altLang="en-US" sz="2400" b="1" i="1" dirty="0"/>
              <a:t>使他荣耀的恩典得着称赞；这恩典是他在爱子里所赐给我们的。</a:t>
            </a:r>
            <a:r>
              <a:rPr lang="en-US" altLang="zh-CN" sz="2400" b="1" i="1" dirty="0">
                <a:solidFill>
                  <a:srgbClr val="FF3399"/>
                </a:solidFill>
              </a:rPr>
              <a:t>									《</a:t>
            </a:r>
            <a:r>
              <a:rPr lang="zh-CN" altLang="en-US" sz="2400" b="1" i="1" dirty="0">
                <a:solidFill>
                  <a:srgbClr val="FF3399"/>
                </a:solidFill>
              </a:rPr>
              <a:t>弗 </a:t>
            </a:r>
            <a:r>
              <a:rPr lang="en-US" altLang="zh-CN" sz="2400" b="1" i="1" dirty="0">
                <a:solidFill>
                  <a:srgbClr val="FF3399"/>
                </a:solidFill>
              </a:rPr>
              <a:t>1</a:t>
            </a:r>
            <a:r>
              <a:rPr lang="zh-CN" altLang="en-US" sz="2400" b="1" i="1" dirty="0">
                <a:solidFill>
                  <a:srgbClr val="FF3399"/>
                </a:solidFill>
              </a:rPr>
              <a:t>：</a:t>
            </a:r>
            <a:r>
              <a:rPr lang="en-US" altLang="zh-CN" sz="2400" b="1" i="1" dirty="0">
                <a:solidFill>
                  <a:srgbClr val="FF3399"/>
                </a:solidFill>
              </a:rPr>
              <a:t>4 - 6》</a:t>
            </a:r>
            <a:endParaRPr lang="zh-CN" altLang="en-US" sz="2400" b="1" i="1" dirty="0"/>
          </a:p>
          <a:p>
            <a:pPr marL="0" indent="0">
              <a:lnSpc>
                <a:spcPct val="80000"/>
              </a:lnSpc>
              <a:buNone/>
            </a:pPr>
            <a:r>
              <a:rPr lang="en-US" altLang="zh-CN" sz="2400" b="1" i="1" dirty="0">
                <a:solidFill>
                  <a:srgbClr val="FF3399"/>
                </a:solidFill>
              </a:rPr>
              <a:t>				 	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2400" b="1" i="1" dirty="0"/>
              <a:t>又感谢父，叫我们能与众圣徒在光明中同得基业。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2400" b="1" i="1" dirty="0"/>
              <a:t>他救了我们脱离黑暗的权势，把我们迁到他爱子的国里；</a:t>
            </a:r>
            <a:br>
              <a:rPr lang="en-US" altLang="zh-CN" sz="2400" b="1" i="1" dirty="0"/>
            </a:br>
            <a:r>
              <a:rPr lang="zh-CN" altLang="en-US" sz="2400" b="1" i="1" dirty="0"/>
              <a:t>我们在爱子里得蒙救赎，罪过得以赦免。</a:t>
            </a:r>
            <a:r>
              <a:rPr lang="zh-CN" altLang="en-US" sz="2400" i="1" dirty="0"/>
              <a:t> </a:t>
            </a:r>
            <a:r>
              <a:rPr lang="en-US" altLang="zh-CN" sz="2400" b="1" i="1" dirty="0">
                <a:solidFill>
                  <a:srgbClr val="FF3399"/>
                </a:solidFill>
              </a:rPr>
              <a:t>	《</a:t>
            </a:r>
            <a:r>
              <a:rPr lang="zh-CN" altLang="en-US" sz="2400" b="1" i="1" dirty="0">
                <a:solidFill>
                  <a:srgbClr val="FF3399"/>
                </a:solidFill>
              </a:rPr>
              <a:t>歌 </a:t>
            </a:r>
            <a:r>
              <a:rPr lang="en-US" altLang="zh-CN" sz="2400" b="1" i="1" dirty="0">
                <a:solidFill>
                  <a:srgbClr val="FF3399"/>
                </a:solidFill>
              </a:rPr>
              <a:t>1</a:t>
            </a:r>
            <a:r>
              <a:rPr lang="zh-CN" altLang="en-US" sz="2400" b="1" i="1" dirty="0">
                <a:solidFill>
                  <a:srgbClr val="FF3399"/>
                </a:solidFill>
              </a:rPr>
              <a:t>：</a:t>
            </a:r>
            <a:r>
              <a:rPr lang="en-US" altLang="zh-CN" sz="2400" b="1" i="1" dirty="0">
                <a:solidFill>
                  <a:srgbClr val="FF3399"/>
                </a:solidFill>
              </a:rPr>
              <a:t>12 - 14》</a:t>
            </a:r>
            <a:r>
              <a:rPr lang="zh-CN" altLang="en-US" sz="2400" i="1" dirty="0"/>
              <a:t>		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131889-1971-2960-73B3-FE824C94D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AB916-2E13-45E5-A936-78ED9BCE5849}" type="slidenum">
              <a:rPr lang="zh-TW" altLang="en-US" smtClean="0"/>
              <a:pPr>
                <a:defRPr/>
              </a:pPr>
              <a:t>10</a:t>
            </a:fld>
            <a:endParaRPr lang="en-US" altLang="zh-TW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>
            <a:extLst>
              <a:ext uri="{FF2B5EF4-FFF2-40B4-BE49-F238E27FC236}">
                <a16:creationId xmlns:a16="http://schemas.microsoft.com/office/drawing/2014/main" id="{2030792F-9884-414B-CD15-959565009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4639" y="906463"/>
            <a:ext cx="8943975" cy="60134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4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1. </a:t>
            </a:r>
            <a:r>
              <a:rPr lang="en-US" altLang="en-US" sz="4000" b="1">
                <a:solidFill>
                  <a:srgbClr val="FF0000"/>
                </a:solidFill>
              </a:rPr>
              <a:t>身份 </a:t>
            </a:r>
            <a:r>
              <a:rPr lang="en-US" altLang="en-US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-- </a:t>
            </a:r>
            <a:r>
              <a:rPr lang="zh-CN" altLang="en-US" sz="2800" b="1"/>
              <a:t>自我價值乃建基于在 基督裡的身，</a:t>
            </a:r>
            <a:r>
              <a:rPr lang="en-HK" altLang="zh-CN" sz="2800" b="1"/>
              <a:t>					</a:t>
            </a:r>
            <a:r>
              <a:rPr lang="en-US" altLang="en-US" sz="2800" b="1"/>
              <a:t>  			</a:t>
            </a:r>
            <a:r>
              <a:rPr lang="zh-CN" altLang="en-US" sz="2800" b="1"/>
              <a:t>要認清自己的身份 </a:t>
            </a:r>
            <a:r>
              <a:rPr lang="en-US" altLang="zh-CN" sz="2800" b="1"/>
              <a:t>(</a:t>
            </a:r>
            <a:r>
              <a:rPr lang="zh-CN" altLang="en-US" sz="2800" b="1"/>
              <a:t>林前 </a:t>
            </a:r>
            <a:r>
              <a:rPr lang="en-US" altLang="zh-CN" sz="2800" b="1"/>
              <a:t>4: 1 - 4):</a:t>
            </a:r>
            <a:br>
              <a:rPr lang="en-US" altLang="zh-CN" sz="280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en-US" altLang="zh-CN" sz="2800">
                <a:latin typeface="SimHei" panose="02010609060101010101" pitchFamily="49" charset="-122"/>
                <a:ea typeface="SimHei" panose="02010609060101010101" pitchFamily="49" charset="-122"/>
              </a:rPr>
              <a:t>	</a:t>
            </a:r>
            <a:r>
              <a:rPr lang="en-US" altLang="en-US" sz="2800">
                <a:solidFill>
                  <a:srgbClr val="0432FF"/>
                </a:solidFill>
              </a:rPr>
              <a:t>- </a:t>
            </a:r>
            <a:r>
              <a:rPr lang="zh-CN" altLang="en-US" sz="2800">
                <a:solidFill>
                  <a:srgbClr val="0432FF"/>
                </a:solidFill>
              </a:rPr>
              <a:t>新造的人（</a:t>
            </a:r>
            <a:r>
              <a:rPr lang="en-US" altLang="en-US" sz="2800">
                <a:solidFill>
                  <a:srgbClr val="0432FF"/>
                </a:solidFill>
              </a:rPr>
              <a:t>林后 5: 17）</a:t>
            </a:r>
            <a:br>
              <a:rPr lang="en-US" altLang="zh-CN" sz="2800">
                <a:solidFill>
                  <a:schemeClr val="accent1"/>
                </a:solidFill>
              </a:rPr>
            </a:br>
            <a:r>
              <a:rPr lang="en-US" altLang="zh-CN" sz="2800">
                <a:solidFill>
                  <a:srgbClr val="0432FF"/>
                </a:solidFill>
              </a:rPr>
              <a:t>	</a:t>
            </a:r>
            <a:r>
              <a:rPr lang="en-US" altLang="en-US" sz="2800">
                <a:solidFill>
                  <a:srgbClr val="0432FF"/>
                </a:solidFill>
              </a:rPr>
              <a:t>- </a:t>
            </a:r>
            <a:r>
              <a:rPr lang="zh-CN" altLang="en-US" sz="2800">
                <a:solidFill>
                  <a:srgbClr val="0432FF"/>
                </a:solidFill>
              </a:rPr>
              <a:t>基督在我們裡面</a:t>
            </a:r>
            <a:r>
              <a:rPr lang="en-US" altLang="en-US" sz="2800">
                <a:solidFill>
                  <a:srgbClr val="0432FF"/>
                </a:solidFill>
              </a:rPr>
              <a:t>活</a:t>
            </a:r>
            <a:r>
              <a:rPr lang="zh-CN" altLang="en-US" sz="2800">
                <a:solidFill>
                  <a:srgbClr val="0432FF"/>
                </a:solidFill>
              </a:rPr>
              <a:t>著 </a:t>
            </a:r>
            <a:r>
              <a:rPr lang="en-US" altLang="zh-CN" sz="2800">
                <a:solidFill>
                  <a:srgbClr val="0432FF"/>
                </a:solidFill>
              </a:rPr>
              <a:t>(</a:t>
            </a:r>
            <a:r>
              <a:rPr lang="zh-CN" altLang="en-US" sz="2800">
                <a:solidFill>
                  <a:srgbClr val="0432FF"/>
                </a:solidFill>
              </a:rPr>
              <a:t>加 </a:t>
            </a:r>
            <a:r>
              <a:rPr lang="en-US" altLang="zh-CN" sz="2800">
                <a:solidFill>
                  <a:srgbClr val="0432FF"/>
                </a:solidFill>
              </a:rPr>
              <a:t>2: 20)</a:t>
            </a:r>
            <a:br>
              <a:rPr lang="en-US" altLang="zh-CN" sz="2800">
                <a:solidFill>
                  <a:srgbClr val="0432FF"/>
                </a:solidFill>
              </a:rPr>
            </a:br>
            <a:r>
              <a:rPr lang="en-US" altLang="zh-CN" sz="2800">
                <a:solidFill>
                  <a:srgbClr val="0432FF"/>
                </a:solidFill>
              </a:rPr>
              <a:t>	</a:t>
            </a:r>
            <a:r>
              <a:rPr lang="en-US" altLang="en-US" sz="2800">
                <a:solidFill>
                  <a:srgbClr val="0432FF"/>
                </a:solidFill>
              </a:rPr>
              <a:t>- </a:t>
            </a:r>
            <a:r>
              <a:rPr lang="zh-CN" altLang="en-US" sz="2800">
                <a:solidFill>
                  <a:srgbClr val="0432FF"/>
                </a:solidFill>
              </a:rPr>
              <a:t>我屬于主 耶穌 </a:t>
            </a:r>
            <a:r>
              <a:rPr lang="en-US" altLang="zh-CN" sz="2800">
                <a:solidFill>
                  <a:srgbClr val="0432FF"/>
                </a:solidFill>
              </a:rPr>
              <a:t>(</a:t>
            </a:r>
            <a:r>
              <a:rPr lang="zh-CN" altLang="en-US" sz="2800">
                <a:solidFill>
                  <a:srgbClr val="0432FF"/>
                </a:solidFill>
              </a:rPr>
              <a:t>加 </a:t>
            </a:r>
            <a:r>
              <a:rPr lang="en-US" altLang="zh-CN" sz="2800">
                <a:solidFill>
                  <a:srgbClr val="0432FF"/>
                </a:solidFill>
              </a:rPr>
              <a:t>3: 29; </a:t>
            </a:r>
            <a:r>
              <a:rPr lang="zh-CN" altLang="en-US" sz="2800">
                <a:solidFill>
                  <a:srgbClr val="0432FF"/>
                </a:solidFill>
              </a:rPr>
              <a:t>林后 </a:t>
            </a:r>
            <a:r>
              <a:rPr lang="en-US" altLang="zh-CN" sz="2800">
                <a:solidFill>
                  <a:srgbClr val="0432FF"/>
                </a:solidFill>
              </a:rPr>
              <a:t>10: 7)</a:t>
            </a:r>
            <a:br>
              <a:rPr lang="en-US" altLang="zh-CN" sz="2800">
                <a:solidFill>
                  <a:srgbClr val="0432FF"/>
                </a:solidFill>
              </a:rPr>
            </a:br>
            <a:r>
              <a:rPr lang="en-US" altLang="zh-CN" sz="2800">
                <a:solidFill>
                  <a:srgbClr val="0432FF"/>
                </a:solidFill>
              </a:rPr>
              <a:t>	</a:t>
            </a:r>
            <a:r>
              <a:rPr lang="en-US" altLang="en-US" sz="2800">
                <a:solidFill>
                  <a:srgbClr val="0432FF"/>
                </a:solidFill>
              </a:rPr>
              <a:t>- </a:t>
            </a:r>
            <a:r>
              <a:rPr lang="zh-CN" altLang="en-US" sz="2800">
                <a:solidFill>
                  <a:srgbClr val="0432FF"/>
                </a:solidFill>
              </a:rPr>
              <a:t>我是屬 神的 </a:t>
            </a:r>
            <a:r>
              <a:rPr lang="en-US" altLang="zh-CN" sz="2800">
                <a:solidFill>
                  <a:srgbClr val="0432FF"/>
                </a:solidFill>
              </a:rPr>
              <a:t>(</a:t>
            </a:r>
            <a:r>
              <a:rPr lang="zh-CN" altLang="en-US" sz="2800">
                <a:solidFill>
                  <a:srgbClr val="0432FF"/>
                </a:solidFill>
              </a:rPr>
              <a:t>約一 </a:t>
            </a:r>
            <a:r>
              <a:rPr lang="en-US" altLang="zh-CN" sz="2800">
                <a:solidFill>
                  <a:srgbClr val="0432FF"/>
                </a:solidFill>
              </a:rPr>
              <a:t>4: 4)</a:t>
            </a:r>
            <a:br>
              <a:rPr lang="en-US" altLang="zh-CN" sz="2800">
                <a:solidFill>
                  <a:srgbClr val="0432FF"/>
                </a:solidFill>
              </a:rPr>
            </a:br>
            <a:r>
              <a:rPr lang="en-US" altLang="zh-CN" sz="2800">
                <a:solidFill>
                  <a:srgbClr val="0432FF"/>
                </a:solidFill>
              </a:rPr>
              <a:t>	</a:t>
            </a:r>
            <a:r>
              <a:rPr lang="en-US" altLang="en-US" sz="2800">
                <a:solidFill>
                  <a:srgbClr val="0432FF"/>
                </a:solidFill>
              </a:rPr>
              <a:t>- </a:t>
            </a:r>
            <a:r>
              <a:rPr lang="zh-CN" altLang="en-US" sz="2800">
                <a:solidFill>
                  <a:srgbClr val="0432FF"/>
                </a:solidFill>
              </a:rPr>
              <a:t>我是 耶穌用重價買贖回來的 </a:t>
            </a:r>
            <a:r>
              <a:rPr lang="en-US" altLang="zh-CN" sz="2800">
                <a:solidFill>
                  <a:srgbClr val="0432FF"/>
                </a:solidFill>
              </a:rPr>
              <a:t>(</a:t>
            </a:r>
            <a:r>
              <a:rPr lang="zh-CN" altLang="en-US" sz="2800">
                <a:solidFill>
                  <a:srgbClr val="0432FF"/>
                </a:solidFill>
              </a:rPr>
              <a:t>林前 </a:t>
            </a:r>
            <a:r>
              <a:rPr lang="en-US" altLang="zh-CN" sz="2800">
                <a:solidFill>
                  <a:srgbClr val="0432FF"/>
                </a:solidFill>
              </a:rPr>
              <a:t>6: 20)</a:t>
            </a:r>
            <a:br>
              <a:rPr lang="en-US" altLang="zh-CN" sz="2800">
                <a:solidFill>
                  <a:srgbClr val="0432FF"/>
                </a:solidFill>
              </a:rPr>
            </a:br>
            <a:r>
              <a:rPr lang="en-US" altLang="zh-CN" sz="2800">
                <a:solidFill>
                  <a:srgbClr val="0432FF"/>
                </a:solidFill>
              </a:rPr>
              <a:t>	</a:t>
            </a:r>
            <a:r>
              <a:rPr lang="en-US" altLang="en-US" sz="2800">
                <a:solidFill>
                  <a:srgbClr val="0432FF"/>
                </a:solidFill>
              </a:rPr>
              <a:t>- </a:t>
            </a:r>
            <a:r>
              <a:rPr lang="zh-CN" altLang="en-US" sz="2800">
                <a:solidFill>
                  <a:srgbClr val="0432FF"/>
                </a:solidFill>
              </a:rPr>
              <a:t>我在 基督裡是稱義的執事 </a:t>
            </a:r>
            <a:r>
              <a:rPr lang="en-US" altLang="zh-CN" sz="2800">
                <a:solidFill>
                  <a:srgbClr val="0432FF"/>
                </a:solidFill>
              </a:rPr>
              <a:t>(</a:t>
            </a:r>
            <a:r>
              <a:rPr lang="zh-CN" altLang="en-US" sz="2800">
                <a:solidFill>
                  <a:srgbClr val="0432FF"/>
                </a:solidFill>
              </a:rPr>
              <a:t>林后 </a:t>
            </a:r>
            <a:r>
              <a:rPr lang="en-US" altLang="zh-CN" sz="2800">
                <a:solidFill>
                  <a:srgbClr val="0432FF"/>
                </a:solidFill>
              </a:rPr>
              <a:t>3: 9</a:t>
            </a:r>
            <a:r>
              <a:rPr lang="zh-CN" altLang="en-US" sz="2800">
                <a:solidFill>
                  <a:srgbClr val="0432FF"/>
                </a:solidFill>
              </a:rPr>
              <a:t>，</a:t>
            </a:r>
            <a:r>
              <a:rPr lang="en-US" altLang="zh-CN" sz="2800">
                <a:solidFill>
                  <a:srgbClr val="0432FF"/>
                </a:solidFill>
              </a:rPr>
              <a:t>5: 21)</a:t>
            </a:r>
            <a:br>
              <a:rPr lang="en-US" altLang="zh-CN" sz="2800">
                <a:solidFill>
                  <a:srgbClr val="0432FF"/>
                </a:solidFill>
              </a:rPr>
            </a:br>
            <a:r>
              <a:rPr lang="en-US" altLang="zh-CN" sz="2800">
                <a:solidFill>
                  <a:srgbClr val="0432FF"/>
                </a:solidFill>
              </a:rPr>
              <a:t>	</a:t>
            </a:r>
            <a:r>
              <a:rPr lang="en-US" altLang="en-US" sz="2800">
                <a:solidFill>
                  <a:srgbClr val="0432FF"/>
                </a:solidFill>
              </a:rPr>
              <a:t>- </a:t>
            </a:r>
            <a:r>
              <a:rPr lang="zh-CN" altLang="en-US" sz="2800">
                <a:solidFill>
                  <a:srgbClr val="0432FF"/>
                </a:solidFill>
              </a:rPr>
              <a:t>我是 耶穌的朋友 </a:t>
            </a:r>
            <a:r>
              <a:rPr lang="en-US" altLang="zh-CN" sz="2800">
                <a:solidFill>
                  <a:srgbClr val="0432FF"/>
                </a:solidFill>
              </a:rPr>
              <a:t>(</a:t>
            </a:r>
            <a:r>
              <a:rPr lang="zh-CN" altLang="en-US" sz="2800">
                <a:solidFill>
                  <a:srgbClr val="0432FF"/>
                </a:solidFill>
              </a:rPr>
              <a:t>約 </a:t>
            </a:r>
            <a:r>
              <a:rPr lang="en-US" altLang="zh-CN" sz="2800">
                <a:solidFill>
                  <a:srgbClr val="0432FF"/>
                </a:solidFill>
              </a:rPr>
              <a:t>15: 15)</a:t>
            </a:r>
            <a:br>
              <a:rPr lang="en-US" altLang="zh-CN" sz="2800">
                <a:solidFill>
                  <a:srgbClr val="0432FF"/>
                </a:solidFill>
              </a:rPr>
            </a:br>
            <a:r>
              <a:rPr lang="en-US" altLang="zh-CN" sz="2800">
                <a:solidFill>
                  <a:srgbClr val="0432FF"/>
                </a:solidFill>
              </a:rPr>
              <a:t>	</a:t>
            </a:r>
            <a:r>
              <a:rPr lang="en-US" altLang="en-US" sz="2800">
                <a:solidFill>
                  <a:srgbClr val="0432FF"/>
                </a:solidFill>
              </a:rPr>
              <a:t>- </a:t>
            </a:r>
            <a:r>
              <a:rPr lang="zh-CN" altLang="en-US" sz="2800">
                <a:solidFill>
                  <a:srgbClr val="0432FF"/>
                </a:solidFill>
              </a:rPr>
              <a:t>我與 基督同享榮耀 </a:t>
            </a:r>
            <a:r>
              <a:rPr lang="en-US" altLang="zh-CN" sz="2800">
                <a:solidFill>
                  <a:srgbClr val="0432FF"/>
                </a:solidFill>
              </a:rPr>
              <a:t>(</a:t>
            </a:r>
            <a:r>
              <a:rPr lang="zh-CN" altLang="en-US" sz="2800">
                <a:solidFill>
                  <a:srgbClr val="0432FF"/>
                </a:solidFill>
              </a:rPr>
              <a:t>約 </a:t>
            </a:r>
            <a:r>
              <a:rPr lang="en-US" altLang="zh-CN" sz="2800">
                <a:solidFill>
                  <a:srgbClr val="0432FF"/>
                </a:solidFill>
              </a:rPr>
              <a:t>17: 22; </a:t>
            </a:r>
            <a:r>
              <a:rPr lang="zh-CN" altLang="en-US" sz="2800">
                <a:solidFill>
                  <a:srgbClr val="0432FF"/>
                </a:solidFill>
              </a:rPr>
              <a:t>西 </a:t>
            </a:r>
            <a:r>
              <a:rPr lang="en-US" altLang="zh-CN" sz="2800">
                <a:solidFill>
                  <a:srgbClr val="0432FF"/>
                </a:solidFill>
              </a:rPr>
              <a:t>3: 4)</a:t>
            </a:r>
            <a:br>
              <a:rPr lang="en-US" altLang="zh-CN" sz="2800">
                <a:solidFill>
                  <a:srgbClr val="0432FF"/>
                </a:solidFill>
              </a:rPr>
            </a:br>
            <a:r>
              <a:rPr lang="en-US" altLang="zh-CN" sz="2800">
                <a:solidFill>
                  <a:srgbClr val="0432FF"/>
                </a:solidFill>
              </a:rPr>
              <a:t>	</a:t>
            </a:r>
            <a:r>
              <a:rPr lang="en-US" altLang="en-US" sz="2800">
                <a:solidFill>
                  <a:srgbClr val="0432FF"/>
                </a:solidFill>
              </a:rPr>
              <a:t>- </a:t>
            </a:r>
            <a:r>
              <a:rPr lang="zh-CN" altLang="en-US" sz="2800">
                <a:solidFill>
                  <a:srgbClr val="0432FF"/>
                </a:solidFill>
              </a:rPr>
              <a:t>我將與 基督一同作王 </a:t>
            </a:r>
            <a:r>
              <a:rPr lang="en-US" altLang="zh-CN" sz="2800">
                <a:solidFill>
                  <a:srgbClr val="0432FF"/>
                </a:solidFill>
              </a:rPr>
              <a:t>(</a:t>
            </a:r>
            <a:r>
              <a:rPr lang="zh-CN" altLang="en-US" sz="2800">
                <a:solidFill>
                  <a:srgbClr val="0432FF"/>
                </a:solidFill>
              </a:rPr>
              <a:t>啟 </a:t>
            </a:r>
            <a:r>
              <a:rPr lang="en-US" altLang="zh-CN" sz="2800">
                <a:solidFill>
                  <a:srgbClr val="0432FF"/>
                </a:solidFill>
              </a:rPr>
              <a:t>3: 21) </a:t>
            </a:r>
            <a:endParaRPr lang="zh-CN" altLang="en-US" sz="2800">
              <a:solidFill>
                <a:srgbClr val="0432FF"/>
              </a:solidFill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6197232C-FA12-6DF3-F707-EF9F230D905F}"/>
              </a:ext>
            </a:extLst>
          </p:cNvPr>
          <p:cNvSpPr txBox="1">
            <a:spLocks/>
          </p:cNvSpPr>
          <p:nvPr/>
        </p:nvSpPr>
        <p:spPr bwMode="auto">
          <a:xfrm>
            <a:off x="1992313" y="0"/>
            <a:ext cx="89281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3600" b="1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情绪安全的钥匙 </a:t>
            </a:r>
            <a:r>
              <a:rPr lang="zh-CN" altLang="en-US" sz="4000" b="1">
                <a:solidFill>
                  <a:srgbClr val="0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en-US" altLang="en-US" sz="4000" b="1">
                <a:solidFill>
                  <a:srgbClr val="0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得到安全感的关键）</a:t>
            </a:r>
            <a:endParaRPr lang="en-US" altLang="zh-TW" sz="3600" b="1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342807-CCF6-EFFD-2F54-65EF1AA6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AB916-2E13-45E5-A936-78ED9BCE5849}" type="slidenum">
              <a:rPr lang="zh-TW" altLang="en-US" smtClean="0"/>
              <a:pPr>
                <a:defRPr/>
              </a:pPr>
              <a:t>11</a:t>
            </a:fld>
            <a:endParaRPr lang="en-US" altLang="zh-TW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82CB4BB-FF9A-18D7-9C6D-4E41F9C4A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0" y="23814"/>
            <a:ext cx="4895850" cy="935037"/>
          </a:xfrm>
        </p:spPr>
        <p:txBody>
          <a:bodyPr/>
          <a:lstStyle/>
          <a:p>
            <a:pPr eaLnBrk="1" hangingPunct="1"/>
            <a:r>
              <a:rPr lang="zh-CN" altLang="en-US" sz="4000"/>
              <a:t>情绪安全的钥匙</a:t>
            </a:r>
            <a:endParaRPr lang="en-US" altLang="zh-TW" sz="4000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7CABD25-E8A9-21C3-4E3B-DCAB7D4E9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126" y="1125538"/>
            <a:ext cx="9477375" cy="5732462"/>
          </a:xfrm>
        </p:spPr>
        <p:txBody>
          <a:bodyPr/>
          <a:lstStyle/>
          <a:p>
            <a:pPr marL="0" indent="0">
              <a:buFontTx/>
              <a:buAutoNum type="arabicPeriod" startAt="2"/>
            </a:pPr>
            <a:r>
              <a:rPr lang="zh-TW" altLang="zh-CN" sz="3600" b="1">
                <a:solidFill>
                  <a:srgbClr val="FF0000"/>
                </a:solidFill>
              </a:rPr>
              <a:t> </a:t>
            </a:r>
            <a:r>
              <a:rPr lang="zh-TW" altLang="en-US" sz="3600" b="1">
                <a:solidFill>
                  <a:srgbClr val="FF0000"/>
                </a:solidFill>
              </a:rPr>
              <a:t>破碎</a:t>
            </a:r>
            <a:r>
              <a:rPr lang="zh-TW" altLang="en-US" sz="3600"/>
              <a:t> </a:t>
            </a:r>
            <a:r>
              <a:rPr lang="en-US" altLang="zh-TW" sz="3600" b="1"/>
              <a:t>--</a:t>
            </a:r>
            <a:r>
              <a:rPr lang="en-US" altLang="zh-TW" sz="3600"/>
              <a:t> </a:t>
            </a:r>
            <a:r>
              <a:rPr lang="zh-CN" altLang="en-US" sz="3600" b="1"/>
              <a:t>让 </a:t>
            </a:r>
            <a:r>
              <a:rPr lang="zh-TW" altLang="en-US" sz="3600" b="1"/>
              <a:t>神來破碎自我滿足和自我高</a:t>
            </a:r>
            <a:r>
              <a:rPr lang="zh-CN" altLang="en-US" sz="3600" b="1"/>
              <a:t>举。</a:t>
            </a:r>
            <a:endParaRPr lang="zh-TW" altLang="zh-CN" sz="3600" b="1"/>
          </a:p>
          <a:p>
            <a:pPr marL="0" indent="0">
              <a:lnSpc>
                <a:spcPct val="50000"/>
              </a:lnSpc>
              <a:buNone/>
            </a:pPr>
            <a:r>
              <a:rPr lang="en-US" altLang="zh-CN" sz="3600" b="1"/>
              <a:t>	</a:t>
            </a:r>
          </a:p>
          <a:p>
            <a:pPr marL="0" indent="0">
              <a:buNone/>
            </a:pPr>
            <a:r>
              <a:rPr lang="zh-CN" altLang="en-US" sz="3600" b="1" i="1">
                <a:solidFill>
                  <a:srgbClr val="FF9933"/>
                </a:solidFill>
              </a:rPr>
              <a:t>但 耶稣说：</a:t>
            </a:r>
            <a:br>
              <a:rPr lang="en-US" altLang="zh-CN" sz="3600" b="1" i="1">
                <a:solidFill>
                  <a:srgbClr val="FF9933"/>
                </a:solidFill>
              </a:rPr>
            </a:br>
            <a:r>
              <a:rPr lang="zh-CN" altLang="en-US" sz="3600" b="1" i="1">
                <a:solidFill>
                  <a:srgbClr val="FF9933"/>
                </a:solidFill>
              </a:rPr>
              <a:t>“让小孩子到我这里来，不要禁止他们，</a:t>
            </a:r>
            <a:br>
              <a:rPr lang="en-US" altLang="zh-CN" sz="3600" b="1" i="1">
                <a:solidFill>
                  <a:srgbClr val="FF9933"/>
                </a:solidFill>
              </a:rPr>
            </a:br>
            <a:r>
              <a:rPr lang="zh-CN" altLang="en-US" sz="3600" b="1" i="1">
                <a:solidFill>
                  <a:srgbClr val="FF9933"/>
                </a:solidFill>
              </a:rPr>
              <a:t>因为天国是属于这样的人的。”</a:t>
            </a:r>
            <a:r>
              <a:rPr lang="zh-CN" altLang="en-US" sz="3600" b="1" i="1">
                <a:solidFill>
                  <a:srgbClr val="FF0000"/>
                </a:solidFill>
              </a:rPr>
              <a:t>  </a:t>
            </a:r>
            <a:r>
              <a:rPr lang="zh-CN" altLang="en-US" sz="3600" b="1" i="1">
                <a:solidFill>
                  <a:srgbClr val="FF3399"/>
                </a:solidFill>
              </a:rPr>
              <a:t>太 </a:t>
            </a:r>
            <a:r>
              <a:rPr lang="en-US" altLang="zh-CN" sz="3600" b="1" i="1">
                <a:solidFill>
                  <a:srgbClr val="FF3399"/>
                </a:solidFill>
              </a:rPr>
              <a:t>19</a:t>
            </a:r>
            <a:r>
              <a:rPr lang="zh-CN" altLang="en-US" sz="3600" b="1" i="1">
                <a:solidFill>
                  <a:srgbClr val="FF3399"/>
                </a:solidFill>
              </a:rPr>
              <a:t>：</a:t>
            </a:r>
            <a:r>
              <a:rPr lang="en-US" altLang="zh-CN" sz="3600" b="1" i="1">
                <a:solidFill>
                  <a:srgbClr val="FF3399"/>
                </a:solidFill>
              </a:rPr>
              <a:t>14</a:t>
            </a:r>
          </a:p>
          <a:p>
            <a:pPr marL="0" indent="0" algn="r">
              <a:lnSpc>
                <a:spcPct val="55000"/>
              </a:lnSpc>
              <a:buNone/>
            </a:pPr>
            <a:endParaRPr lang="en-US" altLang="zh-TW" sz="3600" b="1"/>
          </a:p>
          <a:p>
            <a:pPr marL="0" indent="0">
              <a:buFontTx/>
              <a:buAutoNum type="arabicPeriod" startAt="3"/>
            </a:pPr>
            <a:r>
              <a:rPr lang="zh-TW" altLang="zh-CN" sz="3600" b="1">
                <a:solidFill>
                  <a:srgbClr val="FF0000"/>
                </a:solidFill>
              </a:rPr>
              <a:t> </a:t>
            </a:r>
            <a:r>
              <a:rPr lang="zh-TW" altLang="en-US" sz="3600" b="1">
                <a:solidFill>
                  <a:srgbClr val="FF0000"/>
                </a:solidFill>
              </a:rPr>
              <a:t>目的</a:t>
            </a:r>
            <a:r>
              <a:rPr lang="zh-TW" altLang="en-US" sz="3600" b="1"/>
              <a:t> </a:t>
            </a:r>
            <a:r>
              <a:rPr lang="en-US" altLang="zh-TW" sz="3600" b="1"/>
              <a:t>-- </a:t>
            </a:r>
            <a:r>
              <a:rPr lang="zh-CN" altLang="en-US" sz="3600" b="1"/>
              <a:t>发现和实践 神给予你生命的目的。</a:t>
            </a:r>
          </a:p>
          <a:p>
            <a:pPr marL="0" indent="0">
              <a:buNone/>
            </a:pPr>
            <a:r>
              <a:rPr lang="zh-CN" altLang="en-US" sz="3600" b="1"/>
              <a:t>   		知天命，达潜能，建立人。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4594240-6C0E-BA06-A922-0F1A7FDC9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AB916-2E13-45E5-A936-78ED9BCE5849}" type="slidenum">
              <a:rPr lang="zh-TW" altLang="en-US" smtClean="0"/>
              <a:pPr>
                <a:defRPr/>
              </a:pPr>
              <a:t>12</a:t>
            </a:fld>
            <a:endParaRPr lang="en-US" altLang="zh-TW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C0B2DB43-FB0C-8BF7-1D71-86DEFD5B6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2175" y="0"/>
            <a:ext cx="4895850" cy="935038"/>
          </a:xfrm>
        </p:spPr>
        <p:txBody>
          <a:bodyPr/>
          <a:lstStyle/>
          <a:p>
            <a:pPr eaLnBrk="1" hangingPunct="1"/>
            <a:r>
              <a:rPr lang="zh-CN" altLang="en-US" sz="4000"/>
              <a:t>情绪安全的钥匙</a:t>
            </a:r>
            <a:endParaRPr lang="en-US" altLang="zh-TW" sz="4000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F8A0896D-ECFC-8EE3-031D-F1359A829A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1950" y="765176"/>
            <a:ext cx="9036050" cy="590391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Tx/>
              <a:buAutoNum type="arabicPeriod" startAt="4"/>
              <a:defRPr/>
            </a:pPr>
            <a:r>
              <a:rPr lang="zh-CN" altLang="en-US" sz="2800" b="1" dirty="0">
                <a:solidFill>
                  <a:srgbClr val="FF0000"/>
                </a:solidFill>
              </a:rPr>
              <a:t> 给予和接受「祝福」</a:t>
            </a:r>
            <a:r>
              <a:rPr lang="zh-CN" altLang="en-US" sz="2800" b="1" dirty="0"/>
              <a:t> </a:t>
            </a:r>
            <a:r>
              <a:rPr lang="en-US" altLang="zh-CN" sz="2800" b="1" dirty="0"/>
              <a:t>-- </a:t>
            </a:r>
            <a:br>
              <a:rPr lang="en-US" altLang="zh-CN" sz="2800" b="1" dirty="0"/>
            </a:br>
            <a:r>
              <a:rPr lang="zh-CN" altLang="en-US" sz="2800" b="1" dirty="0"/>
              <a:t>学习让别人爱你和祝福你，也同样去对待别人。</a:t>
            </a:r>
          </a:p>
          <a:p>
            <a:pPr marL="0" indent="0">
              <a:lnSpc>
                <a:spcPct val="25000"/>
              </a:lnSpc>
              <a:buNone/>
              <a:defRPr/>
            </a:pPr>
            <a:endParaRPr lang="zh-CN" altLang="en-US" sz="2000" b="1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zh-CN" altLang="en-US" sz="2000" b="1" i="1" dirty="0"/>
              <a:t>耶 和华对亚伯兰说：你要离开本地、本族、父家，往我所要指示你的地去。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zh-CN" altLang="en-US" sz="2000" b="1" i="1" dirty="0"/>
              <a:t>我 必 叫 你 成 为 大 国 。 </a:t>
            </a:r>
            <a:r>
              <a:rPr lang="zh-CN" altLang="en-US" sz="2000" b="1" i="1" u="sng" dirty="0"/>
              <a:t>我 必 赐 福 给 你</a:t>
            </a:r>
            <a:r>
              <a:rPr lang="zh-CN" altLang="en-US" sz="2000" b="1" i="1" dirty="0"/>
              <a:t> ， 叫 你 的 名 为 大 ； </a:t>
            </a:r>
            <a:br>
              <a:rPr lang="en-US" altLang="zh-CN" sz="2000" b="1" i="1" dirty="0"/>
            </a:br>
            <a:r>
              <a:rPr lang="zh-CN" altLang="en-US" sz="2000" b="1" i="1" u="sng" dirty="0"/>
              <a:t>你 也 要 叫 别 人 得 福 。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zh-CN" altLang="en-US" sz="2000" b="1" i="1" dirty="0"/>
              <a:t>为 你 祝 福 的 ， 我 必 赐 福 与 他 ； 那 咒 诅 你 的 ， 我 必 咒 诅 他 。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zh-CN" altLang="en-US" sz="2000" b="1" i="1" u="sng" dirty="0"/>
              <a:t>地 上 的 万 族 都 要 因 你 得 福</a:t>
            </a:r>
            <a:r>
              <a:rPr lang="zh-CN" altLang="en-US" sz="2000" b="1" i="1" dirty="0"/>
              <a:t> 。 		</a:t>
            </a:r>
            <a:r>
              <a:rPr lang="en-US" altLang="zh-TW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《</a:t>
            </a:r>
            <a:r>
              <a:rPr lang="zh-TW" altLang="en-US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创 </a:t>
            </a:r>
            <a:r>
              <a:rPr lang="en-US" altLang="zh-TW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altLang="zh-CN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altLang="zh-TW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n-US" altLang="zh-CN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altLang="zh-TW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- </a:t>
            </a:r>
            <a:r>
              <a:rPr lang="en-US" altLang="zh-CN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altLang="zh-TW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》</a:t>
            </a:r>
            <a:endParaRPr lang="en-US" altLang="zh-CN" sz="2000" b="1" i="1" dirty="0">
              <a:solidFill>
                <a:srgbClr val="FF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zh-CN" altLang="en-US" sz="2000" b="1" i="1" dirty="0">
              <a:solidFill>
                <a:srgbClr val="FF33CC"/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zh-CN" altLang="en-US" sz="2000" b="1" i="1" dirty="0">
                <a:solidFill>
                  <a:srgbClr val="FF33CC"/>
                </a:solidFill>
              </a:rPr>
              <a:t>所 以 ， 你 们 因 信 基 督 耶 稣 都 是 神 的 儿 子 。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zh-CN" altLang="en-US" sz="2000" b="1" i="1" dirty="0">
                <a:solidFill>
                  <a:srgbClr val="FF33CC"/>
                </a:solidFill>
              </a:rPr>
              <a:t>你 们 受 洗 归 入 基 督 的 都 是 披 戴 基 督 了 。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zh-CN" altLang="en-US" sz="2000" b="1" i="1" dirty="0">
                <a:solidFill>
                  <a:srgbClr val="FF33CC"/>
                </a:solidFill>
              </a:rPr>
              <a:t>并 不 分 犹 太 人 、 希 利 尼 人 ， 自 主 的 、 为 奴 的 ， 或 男 或 女 ， </a:t>
            </a:r>
            <a:br>
              <a:rPr lang="en-US" altLang="zh-CN" sz="2000" b="1" i="1" dirty="0">
                <a:solidFill>
                  <a:srgbClr val="FF33CC"/>
                </a:solidFill>
              </a:rPr>
            </a:br>
            <a:r>
              <a:rPr lang="zh-CN" altLang="en-US" sz="2000" b="1" i="1" dirty="0">
                <a:solidFill>
                  <a:srgbClr val="FF33CC"/>
                </a:solidFill>
              </a:rPr>
              <a:t>因 为 你 们 在 基 督 耶 稣 里 都 成 为 一 了 。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zh-CN" altLang="en-US" sz="2000" b="1" i="1" u="sng" dirty="0">
                <a:solidFill>
                  <a:srgbClr val="FF33CC"/>
                </a:solidFill>
              </a:rPr>
              <a:t>你 们 既 属 乎 基 督 ， 就 是 亚 伯 拉 罕 的 後 裔 ， </a:t>
            </a:r>
            <a:br>
              <a:rPr lang="en-US" altLang="zh-CN" sz="2000" b="1" i="1" u="sng" dirty="0">
                <a:solidFill>
                  <a:srgbClr val="FF33CC"/>
                </a:solidFill>
              </a:rPr>
            </a:br>
            <a:r>
              <a:rPr lang="zh-CN" altLang="en-US" sz="2000" b="1" i="1" u="sng" dirty="0">
                <a:solidFill>
                  <a:srgbClr val="FF33CC"/>
                </a:solidFill>
              </a:rPr>
              <a:t>是 照 着 应 许 承 受 产 业 的 了</a:t>
            </a:r>
            <a:r>
              <a:rPr lang="zh-CN" altLang="en-US" sz="2000" b="1" i="1" dirty="0">
                <a:solidFill>
                  <a:srgbClr val="FF33CC"/>
                </a:solidFill>
              </a:rPr>
              <a:t> 。 			</a:t>
            </a:r>
            <a:r>
              <a:rPr lang="en-US" altLang="zh-TW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《</a:t>
            </a:r>
            <a:r>
              <a:rPr lang="zh-CN" altLang="en-US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加</a:t>
            </a:r>
            <a:r>
              <a:rPr lang="zh-TW" altLang="en-US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altLang="zh-TW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26 - </a:t>
            </a:r>
            <a:r>
              <a:rPr lang="en-US" altLang="zh-CN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29</a:t>
            </a:r>
            <a:r>
              <a:rPr lang="en-US" altLang="zh-TW" sz="2000" b="1" i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》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1D7A3A-3824-355A-6C04-89AB6C06D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AB916-2E13-45E5-A936-78ED9BCE5849}" type="slidenum">
              <a:rPr lang="zh-TW" altLang="en-US" smtClean="0"/>
              <a:pPr>
                <a:defRPr/>
              </a:pPr>
              <a:t>13</a:t>
            </a:fld>
            <a:endParaRPr lang="en-US" altLang="zh-TW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3">
            <a:extLst>
              <a:ext uri="{FF2B5EF4-FFF2-40B4-BE49-F238E27FC236}">
                <a16:creationId xmlns:a16="http://schemas.microsoft.com/office/drawing/2014/main" id="{4A7FE467-15AF-0448-06C0-BC2FD3DE8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6275" y="503238"/>
            <a:ext cx="3505200" cy="838200"/>
          </a:xfrm>
          <a:noFill/>
        </p:spPr>
        <p:txBody>
          <a:bodyPr/>
          <a:lstStyle/>
          <a:p>
            <a:pPr eaLnBrk="1" hangingPunct="1"/>
            <a:r>
              <a:rPr lang="zh-TW" altLang="zh-TW" b="1"/>
              <a:t>做什么…</a:t>
            </a:r>
            <a:endParaRPr lang="en-US" altLang="zh-TW" b="1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3E3C325-C37A-7178-8B7F-599179BA9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950" y="1341438"/>
            <a:ext cx="8928100" cy="424815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zh-CN" altLang="en-US" sz="3200" b="1"/>
              <a:t>学习和默想</a:t>
            </a:r>
            <a:r>
              <a:rPr lang="zh-CN" altLang="en-US" sz="3200" b="1">
                <a:solidFill>
                  <a:srgbClr val="FF0000"/>
                </a:solidFill>
              </a:rPr>
              <a:t>圣经</a:t>
            </a:r>
            <a:r>
              <a:rPr lang="zh-CN" altLang="en-US" sz="3200" b="1"/>
              <a:t>经文。</a:t>
            </a:r>
          </a:p>
          <a:p>
            <a:pPr marL="609600" indent="-609600">
              <a:buFontTx/>
              <a:buAutoNum type="arabicPeriod"/>
            </a:pPr>
            <a:r>
              <a:rPr lang="zh-CN" altLang="en-US" sz="3200" b="1"/>
              <a:t>每一次你将自己与什么人比较时，</a:t>
            </a:r>
            <a:br>
              <a:rPr lang="en-US" altLang="zh-CN" sz="3200" b="1"/>
            </a:br>
            <a:r>
              <a:rPr lang="zh-CN" altLang="en-US" sz="3200" b="1"/>
              <a:t>就</a:t>
            </a:r>
            <a:r>
              <a:rPr lang="zh-CN" altLang="en-US" sz="3200" b="1">
                <a:solidFill>
                  <a:srgbClr val="FF0000"/>
                </a:solidFill>
              </a:rPr>
              <a:t>检查</a:t>
            </a:r>
            <a:r>
              <a:rPr lang="zh-CN" altLang="en-US" sz="3200" b="1"/>
              <a:t>你自己。</a:t>
            </a:r>
          </a:p>
          <a:p>
            <a:pPr marL="609600" indent="-609600">
              <a:buFontTx/>
              <a:buAutoNum type="arabicPeriod"/>
            </a:pPr>
            <a:r>
              <a:rPr lang="zh-CN" altLang="en-US" sz="3200" b="1"/>
              <a:t>在一个短时间将你的注意力集中在你的</a:t>
            </a:r>
            <a:r>
              <a:rPr lang="zh-CN" altLang="en-US" sz="3200" b="1">
                <a:solidFill>
                  <a:srgbClr val="FF0000"/>
                </a:solidFill>
              </a:rPr>
              <a:t>长处</a:t>
            </a:r>
            <a:r>
              <a:rPr lang="zh-CN" altLang="en-US" sz="3200" b="1"/>
              <a:t>上。</a:t>
            </a:r>
          </a:p>
          <a:p>
            <a:pPr marL="609600" indent="-609600">
              <a:buFontTx/>
              <a:buAutoNum type="arabicPeriod"/>
            </a:pPr>
            <a:r>
              <a:rPr lang="zh-CN" altLang="en-US" sz="3200" b="1"/>
              <a:t>阅读和聆听</a:t>
            </a:r>
            <a:r>
              <a:rPr lang="zh-CN" altLang="en-US" sz="3200" b="1">
                <a:solidFill>
                  <a:srgbClr val="FF0000"/>
                </a:solidFill>
              </a:rPr>
              <a:t>激发性</a:t>
            </a:r>
            <a:r>
              <a:rPr lang="zh-CN" altLang="en-US" sz="3200" b="1"/>
              <a:t>的资料。</a:t>
            </a:r>
            <a:endParaRPr lang="en-US" altLang="zh-TW" sz="3200" b="1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21D128-5781-C990-A7E2-E5F8477E1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AB916-2E13-45E5-A936-78ED9BCE5849}" type="slidenum">
              <a:rPr lang="zh-TW" altLang="en-US" smtClean="0"/>
              <a:pPr>
                <a:defRPr/>
              </a:pPr>
              <a:t>14</a:t>
            </a:fld>
            <a:endParaRPr lang="en-US" altLang="zh-TW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03A75-4E37-4B47-1AC9-03727E626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5E2EA-8CED-8A12-02F6-177186A0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0" y="138737"/>
            <a:ext cx="9165290" cy="1210791"/>
          </a:xfrm>
        </p:spPr>
        <p:txBody>
          <a:bodyPr>
            <a:normAutofit/>
          </a:bodyPr>
          <a:lstStyle/>
          <a:p>
            <a:r>
              <a:rPr lang="zh-CN" altLang="en-US" dirty="0"/>
              <a:t>结语与祝福 </a:t>
            </a:r>
            <a:r>
              <a:rPr lang="en-US" altLang="zh-CN" dirty="0"/>
              <a:t>- </a:t>
            </a:r>
            <a:r>
              <a:rPr lang="zh-TW" altLang="en-US" dirty="0"/>
              <a:t>真正的自由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ACDA1-C6CD-53A9-9690-D7D07BED7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3233" y="1759432"/>
            <a:ext cx="10972800" cy="4404885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TW" altLang="en-US" sz="3200" b="1" i="1" dirty="0">
                <a:solidFill>
                  <a:srgbClr val="0070C0"/>
                </a:solidFill>
              </a:rPr>
              <a:t>约翰福音 </a:t>
            </a:r>
            <a:r>
              <a:rPr lang="en-US" altLang="zh-TW" sz="3200" b="1" i="1" dirty="0">
                <a:solidFill>
                  <a:srgbClr val="0070C0"/>
                </a:solidFill>
              </a:rPr>
              <a:t>8:36  </a:t>
            </a:r>
            <a:br>
              <a:rPr lang="en-US" altLang="zh-TW" sz="3200" b="1" i="1" dirty="0">
                <a:solidFill>
                  <a:srgbClr val="0070C0"/>
                </a:solidFill>
              </a:rPr>
            </a:br>
            <a:r>
              <a:rPr lang="zh-TW" altLang="en-US" sz="3200" b="1" i="1" dirty="0">
                <a:solidFill>
                  <a:srgbClr val="0070C0"/>
                </a:solidFill>
              </a:rPr>
              <a:t>所以，神的兒子若使你們自由，你們就真的得自由了。</a:t>
            </a:r>
            <a:endParaRPr lang="en-US" altLang="zh-TW" sz="3200" b="1" i="1" dirty="0">
              <a:solidFill>
                <a:srgbClr val="0070C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真正的自由，不是达到成功的顶峰，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dirty="0">
                <a:solidFill>
                  <a:srgbClr val="0070C0"/>
                </a:solidFill>
              </a:rPr>
              <a:t>而是从必须成功的压力中得释放。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dirty="0">
                <a:solidFill>
                  <a:srgbClr val="0070C0"/>
                </a:solidFill>
              </a:rPr>
              <a:t>因为那真正定义你的，早已在十字架上成就了。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D8AA3-D486-FB32-2AD3-AF49C6D0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205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0FA35-183D-CAE4-D484-1C9BF8E8A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C3460B7-0298-6DEE-1A29-0C746CFA1B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143" y="1792909"/>
            <a:ext cx="10699479" cy="3756553"/>
          </a:xfrm>
        </p:spPr>
        <p:txBody>
          <a:bodyPr>
            <a:noAutofit/>
          </a:bodyPr>
          <a:lstStyle/>
          <a:p>
            <a:pPr lvl="1" algn="l"/>
            <a:r>
              <a:rPr lang="zh-CN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你要谨守你的心，胜过谨守一切，</a:t>
            </a:r>
            <a:br>
              <a:rPr lang="en-US" altLang="zh-CN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因为生命的泉源由此而出。 </a:t>
            </a:r>
            <a:r>
              <a:rPr lang="en-US" altLang="zh-CN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	</a:t>
            </a:r>
            <a:br>
              <a:rPr lang="en-US" altLang="zh-CN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						</a:t>
            </a:r>
            <a:r>
              <a:rPr lang="zh-CN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箴言 </a:t>
            </a:r>
            <a:r>
              <a:rPr lang="en-US" altLang="zh-CN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</a:t>
            </a:r>
            <a:r>
              <a:rPr lang="zh-CN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lang="en-US" altLang="zh-CN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23</a:t>
            </a:r>
            <a:endParaRPr lang="zh-CN" altLang="en-US" sz="4400" b="1" i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CD7A58-CCF6-7E2F-FB93-53C67D9B2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902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7271A87-ABA6-4DE4-8097-7AC7C48E94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502" y="1526102"/>
            <a:ext cx="12060498" cy="5126946"/>
          </a:xfrm>
        </p:spPr>
        <p:txBody>
          <a:bodyPr>
            <a:noAutofit/>
          </a:bodyPr>
          <a:lstStyle/>
          <a:p>
            <a:pPr lvl="1" algn="l"/>
            <a:r>
              <a:rPr lang="zh-TW" altLang="en-US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罗马书 </a:t>
            </a:r>
            <a:r>
              <a:rPr lang="en-US" altLang="zh-TW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8: 1 - 4</a:t>
            </a:r>
            <a:r>
              <a:rPr lang="zh-TW" altLang="en-US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br>
              <a:rPr lang="en-US" altLang="zh-TW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所以現在，那些在 耶穌基督裡的人就不被定罪了； </a:t>
            </a:r>
            <a:br>
              <a:rPr lang="en-US" altLang="zh-TW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因為生命之靈的律在 基督耶穌裡使我自由，脫離了罪和死的律。 </a:t>
            </a:r>
          </a:p>
          <a:p>
            <a:pPr lvl="1" algn="l"/>
            <a:r>
              <a:rPr lang="zh-TW" altLang="en-US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律法因肉體的軟弱所作不到的，　神作到了：</a:t>
            </a:r>
            <a:br>
              <a:rPr lang="en-US" altLang="zh-TW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他差遣自己的兒子成為罪身的樣式，為了除掉罪，</a:t>
            </a:r>
            <a:br>
              <a:rPr lang="en-US" altLang="zh-TW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就在肉體中把罪判決了， 使律法所要求的義，</a:t>
            </a:r>
            <a:br>
              <a:rPr lang="en-US" altLang="zh-TW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sz="4800" b="1" baseline="30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可以在我們這些不隨從肉體而隨從聖靈去行的人身上實現出來。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80CA2C-7BA5-A075-94F5-521DC2AB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847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92F72-5F35-E458-F285-49B4AD686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2AC8B18-C702-F9C0-6D5F-158E775FE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8" y="336175"/>
            <a:ext cx="11843410" cy="5900664"/>
          </a:xfrm>
        </p:spPr>
        <p:txBody>
          <a:bodyPr>
            <a:noAutofit/>
          </a:bodyPr>
          <a:lstStyle/>
          <a:p>
            <a:pPr lvl="1" algn="l"/>
            <a:r>
              <a:rPr lang="zh-TW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哥林多後書 </a:t>
            </a:r>
            <a:r>
              <a:rPr lang="en-US" altLang="zh-TW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5: 17</a:t>
            </a:r>
          </a:p>
          <a:p>
            <a:pPr lvl="1" algn="l"/>
            <a:r>
              <a:rPr lang="zh-TW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若有人在 基督裡、他就是新造的人．</a:t>
            </a:r>
            <a:br>
              <a:rPr lang="en-US" altLang="zh-TW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舊事已過、都變成新的了</a:t>
            </a:r>
            <a:r>
              <a:rPr lang="en-US" altLang="zh-TW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!</a:t>
            </a:r>
          </a:p>
          <a:p>
            <a:pPr lvl="1" algn="l"/>
            <a:endParaRPr lang="en-US" altLang="zh-TW" sz="4400" b="1" i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 algn="l"/>
            <a:r>
              <a:rPr lang="zh-TW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約翰一書 </a:t>
            </a:r>
            <a:r>
              <a:rPr lang="en-US" altLang="zh-TW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1: 9 </a:t>
            </a:r>
          </a:p>
          <a:p>
            <a:pPr lvl="1" algn="l"/>
            <a:r>
              <a:rPr lang="zh-TW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我們若認自己的罪</a:t>
            </a:r>
            <a:r>
              <a:rPr lang="en-US" altLang="zh-TW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 </a:t>
            </a:r>
            <a:r>
              <a:rPr lang="zh-TW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神是信實的</a:t>
            </a:r>
            <a:r>
              <a:rPr lang="en-US" altLang="zh-TW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zh-TW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是公義的</a:t>
            </a:r>
            <a:r>
              <a:rPr lang="en-US" altLang="zh-TW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zh-TW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必要赦免我們的罪</a:t>
            </a:r>
            <a:r>
              <a:rPr lang="en-US" altLang="zh-TW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zh-TW" altLang="en-US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洗淨我們一切的不義</a:t>
            </a:r>
            <a:r>
              <a:rPr lang="en-US" altLang="zh-TW" sz="4400" b="1" i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</a:t>
            </a:r>
          </a:p>
          <a:p>
            <a:pPr lvl="1" algn="l"/>
            <a:endParaRPr lang="zh-CN" altLang="en-US" sz="4400" b="1" i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A775DE-B01F-E2FF-1D53-3F068B773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488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41D0F-1381-A138-04EE-B7F8DA1B2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0" y="378371"/>
            <a:ext cx="9165290" cy="971157"/>
          </a:xfrm>
        </p:spPr>
        <p:txBody>
          <a:bodyPr/>
          <a:lstStyle/>
          <a:p>
            <a:r>
              <a:rPr lang="zh-CN" altLang="en-US" dirty="0"/>
              <a:t>“成功”如何成为了偶像？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9915D-E60A-E00D-60FA-46D216B5B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3233" y="1759432"/>
            <a:ext cx="10972800" cy="4404885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zh-CN" altLang="en-US" sz="2800" b="1" dirty="0">
                <a:solidFill>
                  <a:srgbClr val="0070C0"/>
                </a:solidFill>
              </a:rPr>
              <a:t>它很少公然宣称自己是神。</a:t>
            </a:r>
          </a:p>
          <a:p>
            <a:pPr marL="457200" indent="-457200" algn="l">
              <a:buFont typeface="+mj-lt"/>
              <a:buAutoNum type="arabicPeriod"/>
            </a:pPr>
            <a:endParaRPr lang="zh-CN" altLang="en-US" sz="2800" b="1" dirty="0">
              <a:solidFill>
                <a:srgbClr val="0070C0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zh-CN" altLang="en-US" sz="2800" b="1" dirty="0">
                <a:solidFill>
                  <a:srgbClr val="0070C0"/>
                </a:solidFill>
              </a:rPr>
              <a:t>它通过看似美好的“谎言”悄悄登上了我们内心的宝座。</a:t>
            </a:r>
          </a:p>
          <a:p>
            <a:pPr marL="457200" indent="-457200" algn="l">
              <a:buFont typeface="+mj-lt"/>
              <a:buAutoNum type="arabicPeriod"/>
            </a:pPr>
            <a:endParaRPr lang="zh-CN" altLang="en-US" sz="2800" b="1" dirty="0">
              <a:solidFill>
                <a:srgbClr val="0070C0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zh-CN" altLang="en-US" sz="2800" b="1" dirty="0">
                <a:solidFill>
                  <a:srgbClr val="0070C0"/>
                </a:solidFill>
              </a:rPr>
              <a:t>它承诺给我们生命，最终却窃取了我们的生命。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A3B5C7-9B27-3C79-EFCE-C3CD7779B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516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ABF57-D625-E1F2-8216-EA53ABE51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913DC-51D6-E5BC-7FF5-DBCD802F0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838" y="1"/>
            <a:ext cx="9146371" cy="1166648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成功偶像对生命的毁坏 </a:t>
            </a:r>
            <a:r>
              <a:rPr lang="en-US" altLang="zh-CN" dirty="0"/>
              <a:t>– </a:t>
            </a:r>
            <a:br>
              <a:rPr lang="en-US" altLang="zh-CN" dirty="0"/>
            </a:br>
            <a:r>
              <a:rPr lang="zh-CN" altLang="en-US" dirty="0"/>
              <a:t>当我们崇拜成功时，我们失去了什么？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C51EE-9F9E-B43C-362E-835E6AEF5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23" y="1166648"/>
            <a:ext cx="11691707" cy="5495861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zh-CN" altLang="en-US" sz="3200" b="1" dirty="0">
                <a:solidFill>
                  <a:srgbClr val="0070C0"/>
                </a:solidFill>
              </a:rPr>
              <a:t>窃取「过程的意义」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dirty="0">
                <a:solidFill>
                  <a:srgbClr val="0070C0"/>
                </a:solidFill>
              </a:rPr>
              <a:t>人生变成一条直奔目标的跑道，而非可欣赏的旅程。</a:t>
            </a:r>
          </a:p>
          <a:p>
            <a:pPr marL="457200" indent="-457200" algn="l">
              <a:buFont typeface="+mj-lt"/>
              <a:buAutoNum type="arabicPeriod"/>
            </a:pPr>
            <a:r>
              <a:rPr lang="zh-CN" altLang="en-US" sz="3200" b="1" dirty="0">
                <a:solidFill>
                  <a:srgbClr val="0070C0"/>
                </a:solidFill>
              </a:rPr>
              <a:t>窃取「关系的真诚」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dirty="0">
                <a:solidFill>
                  <a:srgbClr val="0070C0"/>
                </a:solidFill>
              </a:rPr>
              <a:t>他人被工具化，成为阶梯或竞争对手。</a:t>
            </a:r>
          </a:p>
          <a:p>
            <a:pPr marL="457200" indent="-457200" algn="l">
              <a:buFont typeface="+mj-lt"/>
              <a:buAutoNum type="arabicPeriod"/>
            </a:pPr>
            <a:r>
              <a:rPr lang="zh-CN" altLang="en-US" sz="3200" b="1" dirty="0">
                <a:solidFill>
                  <a:srgbClr val="0070C0"/>
                </a:solidFill>
              </a:rPr>
              <a:t>窃取「面对失败的勇气」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dirty="0">
                <a:solidFill>
                  <a:srgbClr val="0070C0"/>
                </a:solidFill>
              </a:rPr>
              <a:t>一次失败就足以 让整个自我价值体系崩溃。</a:t>
            </a:r>
          </a:p>
          <a:p>
            <a:pPr marL="457200" indent="-457200" algn="l">
              <a:buFont typeface="+mj-lt"/>
              <a:buAutoNum type="arabicPeriod"/>
            </a:pPr>
            <a:r>
              <a:rPr lang="zh-CN" altLang="en-US" sz="3200" b="1" dirty="0">
                <a:solidFill>
                  <a:srgbClr val="0070C0"/>
                </a:solidFill>
              </a:rPr>
              <a:t>窃取「真正的满足」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dirty="0">
                <a:solidFill>
                  <a:srgbClr val="0070C0"/>
                </a:solidFill>
              </a:rPr>
              <a:t>目标线永远在移动，我们永远在焦虑地奔跑，却从未到达。</a:t>
            </a:r>
            <a:endParaRPr lang="en-US" altLang="zh-CN" sz="3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1E113-1E08-7722-9989-50F863F31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110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3F3B5-6F95-1FED-2683-0BD5DEF0F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07C7E-8B87-6514-8FEF-2E4A90ACB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0" y="88287"/>
            <a:ext cx="9165290" cy="1204485"/>
          </a:xfrm>
        </p:spPr>
        <p:txBody>
          <a:bodyPr>
            <a:normAutofit/>
          </a:bodyPr>
          <a:lstStyle/>
          <a:p>
            <a:r>
              <a:rPr lang="zh-CN" altLang="en-US" dirty="0"/>
              <a:t>福音的颠覆：十字架 </a:t>
            </a:r>
            <a:r>
              <a:rPr lang="en-US" altLang="zh-CN" dirty="0"/>
              <a:t>- </a:t>
            </a:r>
            <a:r>
              <a:rPr lang="zh-CN" altLang="en-US" dirty="0"/>
              <a:t>最大的“失败” </a:t>
            </a:r>
            <a:br>
              <a:rPr lang="en-US" altLang="zh-CN" dirty="0"/>
            </a:br>
            <a:r>
              <a:rPr lang="zh-CN" altLang="en-US" dirty="0"/>
              <a:t>上帝的“成功学”与我们不同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EC125-5BC2-1C6D-46BF-4F0CB962C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146" y="1532408"/>
            <a:ext cx="11691707" cy="4899923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世界的成功</a:t>
            </a:r>
            <a:r>
              <a:rPr lang="en-US" altLang="zh-CN" sz="3200" b="1" dirty="0">
                <a:solidFill>
                  <a:srgbClr val="0070C0"/>
                </a:solidFill>
              </a:rPr>
              <a:t>: </a:t>
            </a:r>
            <a:r>
              <a:rPr lang="zh-CN" altLang="en-US" sz="3200" b="1" dirty="0">
                <a:solidFill>
                  <a:srgbClr val="0070C0"/>
                </a:solidFill>
              </a:rPr>
              <a:t>权力、财富、智慧、名声、地位、成就、赢、赞、认同。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神的“成功”</a:t>
            </a:r>
            <a:r>
              <a:rPr lang="en-US" altLang="zh-CN" sz="3200" b="1" dirty="0">
                <a:solidFill>
                  <a:srgbClr val="0070C0"/>
                </a:solidFill>
              </a:rPr>
              <a:t>: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en-US" altLang="zh-CN" sz="3200" b="1" dirty="0">
                <a:solidFill>
                  <a:srgbClr val="0070C0"/>
                </a:solidFill>
              </a:rPr>
              <a:t>“</a:t>
            </a:r>
            <a:r>
              <a:rPr lang="zh-CN" altLang="en-US" sz="3200" b="1" dirty="0">
                <a:solidFill>
                  <a:srgbClr val="0070C0"/>
                </a:solidFill>
              </a:rPr>
              <a:t>祂本有神的形象</a:t>
            </a:r>
            <a:r>
              <a:rPr lang="en-US" altLang="zh-CN" sz="3200" b="1" dirty="0">
                <a:solidFill>
                  <a:srgbClr val="0070C0"/>
                </a:solidFill>
              </a:rPr>
              <a:t>…</a:t>
            </a:r>
            <a:r>
              <a:rPr lang="zh-CN" altLang="en-US" sz="3200" b="1" dirty="0">
                <a:solidFill>
                  <a:srgbClr val="0070C0"/>
                </a:solidFill>
              </a:rPr>
              <a:t>却虚己，取了奴仆的形象</a:t>
            </a:r>
            <a:r>
              <a:rPr lang="en-US" altLang="zh-CN" sz="3200" b="1" dirty="0">
                <a:solidFill>
                  <a:srgbClr val="0070C0"/>
                </a:solidFill>
              </a:rPr>
              <a:t>…</a:t>
            </a:r>
            <a:r>
              <a:rPr lang="zh-CN" altLang="en-US" sz="3200" b="1" dirty="0">
                <a:solidFill>
                  <a:srgbClr val="0070C0"/>
                </a:solidFill>
              </a:rPr>
              <a:t>自己卑微，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dirty="0">
                <a:solidFill>
                  <a:srgbClr val="0070C0"/>
                </a:solidFill>
              </a:rPr>
              <a:t>存心顺服，以至于死，且死在十字架上。” </a:t>
            </a:r>
            <a:r>
              <a:rPr lang="en-US" altLang="zh-CN" sz="3200" b="1" dirty="0">
                <a:solidFill>
                  <a:srgbClr val="0070C0"/>
                </a:solidFill>
              </a:rPr>
              <a:t>(</a:t>
            </a:r>
            <a:r>
              <a:rPr lang="zh-CN" altLang="en-US" sz="3200" b="1" dirty="0">
                <a:solidFill>
                  <a:srgbClr val="0070C0"/>
                </a:solidFill>
              </a:rPr>
              <a:t>腓立比书 </a:t>
            </a:r>
            <a:r>
              <a:rPr lang="en-US" altLang="zh-CN" sz="3200" b="1" dirty="0">
                <a:solidFill>
                  <a:srgbClr val="0070C0"/>
                </a:solidFill>
              </a:rPr>
              <a:t>2:6-8)</a:t>
            </a:r>
          </a:p>
          <a:p>
            <a:r>
              <a:rPr lang="zh-CN" altLang="en-US" sz="3200" b="1" dirty="0">
                <a:solidFill>
                  <a:srgbClr val="7030A0"/>
                </a:solidFill>
              </a:rPr>
              <a:t>十字架彻底颠覆了 我们对“成功”的定义。</a:t>
            </a:r>
            <a:br>
              <a:rPr lang="en-US" altLang="zh-CN" sz="3200" b="1" dirty="0">
                <a:solidFill>
                  <a:srgbClr val="7030A0"/>
                </a:solidFill>
              </a:rPr>
            </a:br>
            <a:r>
              <a:rPr lang="zh-CN" altLang="en-US" sz="3200" b="1" dirty="0">
                <a:solidFill>
                  <a:srgbClr val="7030A0"/>
                </a:solidFill>
              </a:rPr>
              <a:t>最大的“失败”却成就了 最伟大的救赎。</a:t>
            </a:r>
            <a:endParaRPr lang="en-US" altLang="zh-CN" sz="3200" b="1" dirty="0">
              <a:solidFill>
                <a:srgbClr val="0070C0"/>
              </a:solidFill>
            </a:endParaRPr>
          </a:p>
          <a:p>
            <a:pPr algn="l"/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E886BD-11D9-4A86-2B38-A6E3803B4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51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01EBF-6371-119A-1C2A-290AD001C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C6430-2976-30BD-2537-FB9E1792C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0" y="88287"/>
            <a:ext cx="9165290" cy="1204485"/>
          </a:xfrm>
        </p:spPr>
        <p:txBody>
          <a:bodyPr>
            <a:normAutofit/>
          </a:bodyPr>
          <a:lstStyle/>
          <a:p>
            <a:r>
              <a:rPr lang="zh-CN" altLang="en-US" dirty="0"/>
              <a:t>福音如何拆毁与重建 </a:t>
            </a:r>
            <a:r>
              <a:rPr lang="en-US" altLang="zh-CN" dirty="0"/>
              <a:t>(</a:t>
            </a:r>
            <a:r>
              <a:rPr lang="zh-CN" altLang="en-US" dirty="0"/>
              <a:t>一</a:t>
            </a:r>
            <a:r>
              <a:rPr lang="en-US" altLang="zh-CN" dirty="0"/>
              <a:t>)</a:t>
            </a:r>
            <a:br>
              <a:rPr lang="en-US" altLang="zh-CN" dirty="0"/>
            </a:br>
            <a:r>
              <a:rPr lang="zh-CN" altLang="en-US" dirty="0"/>
              <a:t>恩典废除绩效主义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B408C-CEC3-25C7-DE79-0FD0773DB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146" y="1532408"/>
            <a:ext cx="11691707" cy="4899923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拆毁</a:t>
            </a:r>
            <a:r>
              <a:rPr lang="en-US" altLang="zh-CN" sz="3200" b="1" dirty="0">
                <a:solidFill>
                  <a:srgbClr val="0070C0"/>
                </a:solidFill>
              </a:rPr>
              <a:t>: </a:t>
            </a:r>
            <a:r>
              <a:rPr lang="zh-CN" altLang="en-US" sz="3200" dirty="0">
                <a:solidFill>
                  <a:srgbClr val="0070C0"/>
                </a:solidFill>
              </a:rPr>
              <a:t>你的价值不取决 于你的成就，你无法 “赚取” 爱、认同。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重建</a:t>
            </a:r>
            <a:r>
              <a:rPr lang="en-US" altLang="zh-CN" sz="3200" b="1" dirty="0">
                <a:solidFill>
                  <a:srgbClr val="0070C0"/>
                </a:solidFill>
              </a:rPr>
              <a:t>: (</a:t>
            </a:r>
            <a:r>
              <a:rPr lang="zh-CN" altLang="en-US" sz="3200" b="1" dirty="0">
                <a:solidFill>
                  <a:srgbClr val="0070C0"/>
                </a:solidFill>
              </a:rPr>
              <a:t>以弗所书 </a:t>
            </a:r>
            <a:r>
              <a:rPr lang="en-US" altLang="zh-CN" sz="3200" b="1" dirty="0">
                <a:solidFill>
                  <a:srgbClr val="0070C0"/>
                </a:solidFill>
              </a:rPr>
              <a:t>2:8-9)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en-US" altLang="zh-CN" sz="3200" b="1" i="1" dirty="0">
                <a:solidFill>
                  <a:srgbClr val="0070C0"/>
                </a:solidFill>
              </a:rPr>
              <a:t>“</a:t>
            </a:r>
            <a:r>
              <a:rPr lang="zh-CN" altLang="en-US" sz="3200" b="1" i="1" dirty="0">
                <a:solidFill>
                  <a:srgbClr val="0070C0"/>
                </a:solidFill>
              </a:rPr>
              <a:t>你们得救是本乎恩，也因着信；这并不是出于自己，</a:t>
            </a:r>
            <a:br>
              <a:rPr lang="en-US" altLang="zh-CN" sz="3200" b="1" i="1" dirty="0">
                <a:solidFill>
                  <a:srgbClr val="0070C0"/>
                </a:solidFill>
              </a:rPr>
            </a:br>
            <a:r>
              <a:rPr lang="zh-CN" altLang="en-US" sz="3200" b="1" i="1" dirty="0">
                <a:solidFill>
                  <a:srgbClr val="0070C0"/>
                </a:solidFill>
              </a:rPr>
              <a:t>乃是 神所赐的；也不是出于行为，免得有人自夸。”</a:t>
            </a:r>
            <a:endParaRPr lang="en-US" altLang="zh-CN" sz="3200" b="1" i="1" dirty="0">
              <a:solidFill>
                <a:srgbClr val="0070C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结果</a:t>
            </a:r>
            <a:r>
              <a:rPr lang="en-US" altLang="zh-CN" sz="3200" b="1" dirty="0">
                <a:solidFill>
                  <a:srgbClr val="0070C0"/>
                </a:solidFill>
              </a:rPr>
              <a:t>: </a:t>
            </a:r>
            <a:r>
              <a:rPr lang="zh-CN" altLang="en-US" sz="3200" dirty="0">
                <a:solidFill>
                  <a:srgbClr val="0070C0"/>
                </a:solidFill>
              </a:rPr>
              <a:t>我们可以既</a:t>
            </a:r>
            <a:r>
              <a:rPr lang="zh-CN" altLang="en-US" sz="3200" b="1" dirty="0">
                <a:solidFill>
                  <a:srgbClr val="0070C0"/>
                </a:solidFill>
              </a:rPr>
              <a:t>全力以赴，又轻省自在</a:t>
            </a:r>
            <a:r>
              <a:rPr lang="zh-CN" altLang="en-US" sz="3200" dirty="0">
                <a:solidFill>
                  <a:srgbClr val="0070C0"/>
                </a:solidFill>
              </a:rPr>
              <a:t>，</a:t>
            </a:r>
            <a:br>
              <a:rPr lang="en-US" altLang="zh-CN" sz="3200" dirty="0">
                <a:solidFill>
                  <a:srgbClr val="0070C0"/>
                </a:solidFill>
              </a:rPr>
            </a:br>
            <a:r>
              <a:rPr lang="en-US" altLang="zh-CN" sz="3200" dirty="0">
                <a:solidFill>
                  <a:srgbClr val="0070C0"/>
                </a:solidFill>
              </a:rPr>
              <a:t>		</a:t>
            </a:r>
            <a:r>
              <a:rPr lang="zh-CN" altLang="en-US" sz="3200" dirty="0">
                <a:solidFill>
                  <a:srgbClr val="0070C0"/>
                </a:solidFill>
              </a:rPr>
              <a:t>因为最终的定义权在 神手中。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BC3A3-1E5A-0584-3923-947F899F3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54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B2492-7C30-CF91-4AE9-E4CD47520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D1C93-4CE2-CA71-49F5-103816050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0" y="88287"/>
            <a:ext cx="9165290" cy="1204485"/>
          </a:xfrm>
        </p:spPr>
        <p:txBody>
          <a:bodyPr>
            <a:normAutofit/>
          </a:bodyPr>
          <a:lstStyle/>
          <a:p>
            <a:r>
              <a:rPr lang="zh-CN" altLang="en-US" dirty="0"/>
              <a:t>福音如何拆毁与重建 </a:t>
            </a:r>
            <a:r>
              <a:rPr lang="en-US" altLang="zh-CN" dirty="0"/>
              <a:t>(</a:t>
            </a:r>
            <a:r>
              <a:rPr lang="zh-CN" altLang="en-US" dirty="0"/>
              <a:t>二</a:t>
            </a:r>
            <a:r>
              <a:rPr lang="en-US" altLang="zh-CN" dirty="0"/>
              <a:t>)</a:t>
            </a:r>
            <a:br>
              <a:rPr lang="en-US" altLang="zh-CN" dirty="0"/>
            </a:br>
            <a:r>
              <a:rPr lang="zh-CN" altLang="en-US" dirty="0"/>
              <a:t>从攀比到共同体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54189-E1F4-44CF-6A12-A9FA9A18B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146" y="1532408"/>
            <a:ext cx="11691707" cy="4899923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拆毁</a:t>
            </a:r>
            <a:r>
              <a:rPr lang="en-US" altLang="zh-CN" sz="3200" b="1" dirty="0">
                <a:solidFill>
                  <a:srgbClr val="0070C0"/>
                </a:solidFill>
              </a:rPr>
              <a:t>: </a:t>
            </a:r>
            <a:r>
              <a:rPr lang="zh-CN" altLang="en-US" sz="3200" dirty="0">
                <a:solidFill>
                  <a:srgbClr val="0070C0"/>
                </a:solidFill>
              </a:rPr>
              <a:t>停止纵向的（比上</a:t>
            </a:r>
            <a:r>
              <a:rPr lang="en-US" altLang="zh-CN" sz="3200" dirty="0">
                <a:solidFill>
                  <a:srgbClr val="0070C0"/>
                </a:solidFill>
              </a:rPr>
              <a:t>/</a:t>
            </a:r>
            <a:r>
              <a:rPr lang="zh-CN" altLang="en-US" sz="3200" dirty="0">
                <a:solidFill>
                  <a:srgbClr val="0070C0"/>
                </a:solidFill>
              </a:rPr>
              <a:t>比下）比较游戏。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重建</a:t>
            </a:r>
            <a:r>
              <a:rPr lang="en-US" altLang="zh-CN" sz="3200" b="1" dirty="0">
                <a:solidFill>
                  <a:srgbClr val="0070C0"/>
                </a:solidFill>
              </a:rPr>
              <a:t>: (</a:t>
            </a:r>
            <a:r>
              <a:rPr lang="zh-CN" altLang="en-US" sz="3200" b="1" dirty="0">
                <a:solidFill>
                  <a:srgbClr val="0070C0"/>
                </a:solidFill>
              </a:rPr>
              <a:t>哥林多前书 </a:t>
            </a:r>
            <a:r>
              <a:rPr lang="en-US" altLang="zh-CN" sz="3200" b="1" dirty="0">
                <a:solidFill>
                  <a:srgbClr val="0070C0"/>
                </a:solidFill>
              </a:rPr>
              <a:t>12:12, 25 )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i="1" dirty="0">
                <a:solidFill>
                  <a:srgbClr val="0070C0"/>
                </a:solidFill>
              </a:rPr>
              <a:t>“</a:t>
            </a:r>
            <a:r>
              <a:rPr lang="zh-TW" altLang="en-US" sz="3200" b="1" i="1" dirty="0">
                <a:solidFill>
                  <a:srgbClr val="0070C0"/>
                </a:solidFill>
              </a:rPr>
              <a:t>正如身體是一個，卻有許多肢體，而且肢體雖然很多，身體仍是一個；</a:t>
            </a:r>
            <a:r>
              <a:rPr lang="en-US" altLang="zh-CN" sz="3200" b="1" i="1" dirty="0">
                <a:solidFill>
                  <a:srgbClr val="0070C0"/>
                </a:solidFill>
              </a:rPr>
              <a:t>…</a:t>
            </a:r>
            <a:r>
              <a:rPr lang="zh-CN" altLang="en-US" sz="3200" b="1" i="1" dirty="0">
                <a:solidFill>
                  <a:srgbClr val="0070C0"/>
                </a:solidFill>
              </a:rPr>
              <a:t>免得身上分门别类</a:t>
            </a:r>
            <a:r>
              <a:rPr lang="en-US" altLang="zh-CN" sz="3200" b="1" i="1" dirty="0">
                <a:solidFill>
                  <a:srgbClr val="0070C0"/>
                </a:solidFill>
              </a:rPr>
              <a:t>…</a:t>
            </a:r>
            <a:r>
              <a:rPr lang="zh-TW" altLang="en-US" sz="3200" b="1" i="1" dirty="0">
                <a:solidFill>
                  <a:srgbClr val="0070C0"/>
                </a:solidFill>
              </a:rPr>
              <a:t>好使肢體能夠 互相照顧，</a:t>
            </a:r>
            <a:r>
              <a:rPr lang="zh-CN" altLang="en-US" sz="3200" b="1" i="1" dirty="0">
                <a:solidFill>
                  <a:srgbClr val="0070C0"/>
                </a:solidFill>
              </a:rPr>
              <a:t>”</a:t>
            </a:r>
            <a:endParaRPr lang="en-US" altLang="zh-CN" sz="3200" b="1" i="1" dirty="0">
              <a:solidFill>
                <a:srgbClr val="0070C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结果</a:t>
            </a:r>
            <a:r>
              <a:rPr lang="en-US" altLang="zh-CN" sz="3200" b="1" dirty="0">
                <a:solidFill>
                  <a:srgbClr val="0070C0"/>
                </a:solidFill>
              </a:rPr>
              <a:t>: </a:t>
            </a:r>
            <a:r>
              <a:rPr lang="zh-CN" altLang="en-US" sz="3200" dirty="0">
                <a:solidFill>
                  <a:srgbClr val="0070C0"/>
                </a:solidFill>
              </a:rPr>
              <a:t>成功不再是 超越他人，而是</a:t>
            </a:r>
            <a:r>
              <a:rPr lang="zh-CN" altLang="en-US" sz="3200" b="1" dirty="0">
                <a:solidFill>
                  <a:srgbClr val="0070C0"/>
                </a:solidFill>
              </a:rPr>
              <a:t>忠心地</a:t>
            </a:r>
            <a:r>
              <a:rPr lang="en-US" altLang="zh-CN" sz="3200" b="1" dirty="0">
                <a:solidFill>
                  <a:srgbClr val="0070C0"/>
                </a:solidFill>
              </a:rPr>
              <a:t> </a:t>
            </a:r>
            <a:r>
              <a:rPr lang="zh-CN" altLang="en-US" sz="3200" b="1" dirty="0">
                <a:solidFill>
                  <a:srgbClr val="0070C0"/>
                </a:solidFill>
              </a:rPr>
              <a:t>活出被造的目的</a:t>
            </a:r>
            <a:r>
              <a:rPr lang="zh-CN" altLang="en-US" sz="3200" dirty="0">
                <a:solidFill>
                  <a:srgbClr val="0070C0"/>
                </a:solidFill>
              </a:rPr>
              <a:t>，</a:t>
            </a:r>
            <a:br>
              <a:rPr lang="en-US" altLang="zh-CN" sz="3200" dirty="0">
                <a:solidFill>
                  <a:srgbClr val="0070C0"/>
                </a:solidFill>
              </a:rPr>
            </a:br>
            <a:r>
              <a:rPr lang="en-US" altLang="zh-CN" sz="3200" dirty="0">
                <a:solidFill>
                  <a:srgbClr val="0070C0"/>
                </a:solidFill>
              </a:rPr>
              <a:t>		</a:t>
            </a:r>
            <a:r>
              <a:rPr lang="zh-CN" altLang="en-US" sz="3200" dirty="0">
                <a:solidFill>
                  <a:srgbClr val="0070C0"/>
                </a:solidFill>
              </a:rPr>
              <a:t>并为他人的恩赐喝彩。</a:t>
            </a:r>
            <a:br>
              <a:rPr lang="en-US" altLang="zh-CN" sz="3200" dirty="0">
                <a:solidFill>
                  <a:srgbClr val="0070C0"/>
                </a:solidFill>
              </a:rPr>
            </a:br>
            <a:r>
              <a:rPr lang="zh-CN" altLang="en-US" sz="3200" b="1" dirty="0">
                <a:solidFill>
                  <a:srgbClr val="0070C0"/>
                </a:solidFill>
              </a:rPr>
              <a:t>其实你应该注意的是 你生命的深度</a:t>
            </a:r>
            <a:r>
              <a:rPr lang="en-US" altLang="zh-CN" sz="3200" b="1" dirty="0">
                <a:solidFill>
                  <a:srgbClr val="0070C0"/>
                </a:solidFill>
              </a:rPr>
              <a:t>,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dirty="0">
                <a:solidFill>
                  <a:srgbClr val="0070C0"/>
                </a:solidFill>
              </a:rPr>
              <a:t>让 神负责高度，你需明白这原则。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7757D-21C0-D479-6AC1-3FC5EFDEB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321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BA4A2-CE0C-9CB3-E679-CC9C7A739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03E35-5CDA-9620-1FD6-F1CA2FE5D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0" y="88287"/>
            <a:ext cx="9165290" cy="1204485"/>
          </a:xfrm>
        </p:spPr>
        <p:txBody>
          <a:bodyPr>
            <a:normAutofit/>
          </a:bodyPr>
          <a:lstStyle/>
          <a:p>
            <a:r>
              <a:rPr lang="zh-CN" altLang="en-US" dirty="0"/>
              <a:t>福音如何拆毁与重建 </a:t>
            </a:r>
            <a:r>
              <a:rPr lang="en-US" altLang="zh-CN" dirty="0"/>
              <a:t>(</a:t>
            </a:r>
            <a:r>
              <a:rPr lang="zh-CN" altLang="en-US" dirty="0"/>
              <a:t>三</a:t>
            </a:r>
            <a:r>
              <a:rPr lang="en-US" altLang="zh-CN" dirty="0"/>
              <a:t>)</a:t>
            </a:r>
            <a:br>
              <a:rPr lang="en-US" altLang="zh-CN" dirty="0"/>
            </a:br>
            <a:r>
              <a:rPr lang="zh-CN" altLang="en-US" dirty="0"/>
              <a:t>永恒的视角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4C90E6-3F5E-8BDB-1F74-259E6789A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146" y="1532408"/>
            <a:ext cx="11691707" cy="4899923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拆毁</a:t>
            </a:r>
            <a:r>
              <a:rPr lang="en-US" altLang="zh-CN" sz="3200" b="1" dirty="0">
                <a:solidFill>
                  <a:srgbClr val="0070C0"/>
                </a:solidFill>
              </a:rPr>
              <a:t>: </a:t>
            </a:r>
            <a:r>
              <a:rPr lang="zh-CN" altLang="en-US" sz="3200" dirty="0">
                <a:solidFill>
                  <a:srgbClr val="0070C0"/>
                </a:solidFill>
              </a:rPr>
              <a:t>今生的成败不是最终结局。</a:t>
            </a:r>
            <a:endParaRPr lang="en-US" altLang="zh-CN" sz="3200" dirty="0">
              <a:solidFill>
                <a:srgbClr val="0070C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重建</a:t>
            </a:r>
            <a:r>
              <a:rPr lang="en-US" altLang="zh-CN" sz="3200" b="1" dirty="0">
                <a:solidFill>
                  <a:srgbClr val="0070C0"/>
                </a:solidFill>
              </a:rPr>
              <a:t>: (</a:t>
            </a:r>
            <a:r>
              <a:rPr lang="zh-CN" altLang="en-US" sz="3200" b="1" dirty="0">
                <a:solidFill>
                  <a:srgbClr val="0070C0"/>
                </a:solidFill>
              </a:rPr>
              <a:t>哥林多后书 </a:t>
            </a:r>
            <a:r>
              <a:rPr lang="en-US" altLang="zh-CN" sz="3200" b="1" dirty="0">
                <a:solidFill>
                  <a:srgbClr val="0070C0"/>
                </a:solidFill>
              </a:rPr>
              <a:t>4:17)</a:t>
            </a:r>
            <a:br>
              <a:rPr lang="en-US" altLang="zh-CN" sz="3200" b="1" dirty="0">
                <a:solidFill>
                  <a:srgbClr val="0070C0"/>
                </a:solidFill>
              </a:rPr>
            </a:br>
            <a:r>
              <a:rPr lang="zh-CN" altLang="en-US" sz="3200" b="1" i="1" dirty="0">
                <a:solidFill>
                  <a:srgbClr val="0070C0"/>
                </a:solidFill>
              </a:rPr>
              <a:t> “</a:t>
            </a:r>
            <a:r>
              <a:rPr lang="zh-TW" altLang="en-US" sz="3200" b="1" i="1" dirty="0">
                <a:solidFill>
                  <a:srgbClr val="0070C0"/>
                </a:solidFill>
              </a:rPr>
              <a:t>因為我們短暫 輕微的患難，是要為我們 成就極大無比、</a:t>
            </a:r>
            <a:br>
              <a:rPr lang="en-US" altLang="zh-TW" sz="3200" b="1" i="1" dirty="0">
                <a:solidFill>
                  <a:srgbClr val="0070C0"/>
                </a:solidFill>
              </a:rPr>
            </a:br>
            <a:r>
              <a:rPr lang="en-US" altLang="zh-TW" sz="3200" b="1" i="1" dirty="0">
                <a:solidFill>
                  <a:srgbClr val="0070C0"/>
                </a:solidFill>
              </a:rPr>
              <a:t>  </a:t>
            </a:r>
            <a:r>
              <a:rPr lang="zh-TW" altLang="en-US" sz="3200" b="1" i="1" dirty="0">
                <a:solidFill>
                  <a:srgbClr val="0070C0"/>
                </a:solidFill>
              </a:rPr>
              <a:t>永遠的榮耀。 </a:t>
            </a:r>
            <a:r>
              <a:rPr lang="zh-CN" altLang="en-US" sz="3200" b="1" i="1" dirty="0">
                <a:solidFill>
                  <a:srgbClr val="0070C0"/>
                </a:solidFill>
              </a:rPr>
              <a:t>”</a:t>
            </a:r>
            <a:endParaRPr lang="en-US" altLang="zh-CN" sz="3200" b="1" i="1" dirty="0">
              <a:solidFill>
                <a:srgbClr val="0070C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0070C0"/>
                </a:solidFill>
              </a:rPr>
              <a:t>结果</a:t>
            </a:r>
            <a:r>
              <a:rPr lang="en-US" altLang="zh-CN" sz="3200" b="1" dirty="0">
                <a:solidFill>
                  <a:srgbClr val="0070C0"/>
                </a:solidFill>
              </a:rPr>
              <a:t>: </a:t>
            </a:r>
            <a:r>
              <a:rPr lang="zh-CN" altLang="en-US" sz="3200" dirty="0">
                <a:solidFill>
                  <a:srgbClr val="0070C0"/>
                </a:solidFill>
              </a:rPr>
              <a:t>真正的成功是听见：</a:t>
            </a:r>
            <a:r>
              <a:rPr lang="zh-CN" altLang="en-US" sz="3200" b="1" i="1" dirty="0">
                <a:solidFill>
                  <a:srgbClr val="0070C0"/>
                </a:solidFill>
              </a:rPr>
              <a:t>“好，你这又良善又忠心的仆人</a:t>
            </a:r>
            <a:r>
              <a:rPr lang="en-US" altLang="zh-CN" sz="3200" b="1" i="1" dirty="0">
                <a:solidFill>
                  <a:srgbClr val="0070C0"/>
                </a:solidFill>
              </a:rPr>
              <a:t>…” </a:t>
            </a:r>
            <a:r>
              <a:rPr lang="en-US" altLang="zh-CN" sz="3200" dirty="0">
                <a:solidFill>
                  <a:srgbClr val="0070C0"/>
                </a:solidFill>
              </a:rPr>
              <a:t>(</a:t>
            </a:r>
            <a:r>
              <a:rPr lang="zh-CN" altLang="en-US" sz="3200" dirty="0">
                <a:solidFill>
                  <a:srgbClr val="0070C0"/>
                </a:solidFill>
              </a:rPr>
              <a:t>马太福音 </a:t>
            </a:r>
            <a:r>
              <a:rPr lang="en-US" altLang="zh-CN" sz="3200" dirty="0">
                <a:solidFill>
                  <a:srgbClr val="0070C0"/>
                </a:solidFill>
              </a:rPr>
              <a:t>25:21)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5342E6-4577-F726-D417-8E67B83CB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201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6">
            <a:extLst>
              <a:ext uri="{FF2B5EF4-FFF2-40B4-BE49-F238E27FC236}">
                <a16:creationId xmlns:a16="http://schemas.microsoft.com/office/drawing/2014/main" id="{FA4364B5-4AA3-4509-8CC4-EE35A868A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0"/>
            <a:ext cx="82804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每个</a:t>
            </a:r>
            <a:r>
              <a:rPr lang="zh-CN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</a:t>
            </a:r>
            <a:r>
              <a:rPr lang="ja-JP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都</a:t>
            </a:r>
            <a:r>
              <a:rPr lang="zh-CN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需要</a:t>
            </a:r>
            <a:r>
              <a:rPr lang="ja-JP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知道</a:t>
            </a:r>
            <a:br>
              <a:rPr lang="en-US" altLang="ja-JP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ja-JP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行为表现的 根和果实</a:t>
            </a:r>
            <a:endParaRPr lang="en-US" altLang="zh-TW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52227" name="Group 99">
            <a:extLst>
              <a:ext uri="{FF2B5EF4-FFF2-40B4-BE49-F238E27FC236}">
                <a16:creationId xmlns:a16="http://schemas.microsoft.com/office/drawing/2014/main" id="{157FBD6F-2686-471C-8673-276EF8B01E16}"/>
              </a:ext>
            </a:extLst>
          </p:cNvPr>
          <p:cNvGrpSpPr>
            <a:grpSpLocks/>
          </p:cNvGrpSpPr>
          <p:nvPr/>
        </p:nvGrpSpPr>
        <p:grpSpPr bwMode="auto">
          <a:xfrm>
            <a:off x="2351088" y="1651001"/>
            <a:ext cx="7454900" cy="4873625"/>
            <a:chOff x="1341" y="1804"/>
            <a:chExt cx="7110" cy="5314"/>
          </a:xfrm>
        </p:grpSpPr>
        <p:graphicFrame>
          <p:nvGraphicFramePr>
            <p:cNvPr id="52250" name="Object 100">
              <a:extLst>
                <a:ext uri="{FF2B5EF4-FFF2-40B4-BE49-F238E27FC236}">
                  <a16:creationId xmlns:a16="http://schemas.microsoft.com/office/drawing/2014/main" id="{1FFB755D-0BFF-41E0-B0AC-86831A6A711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1" y="1804"/>
            <a:ext cx="7110" cy="5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Bitmap Image" r:id="rId3" imgW="17823763" imgH="14146600" progId="Paint.Picture">
                    <p:embed/>
                  </p:oleObj>
                </mc:Choice>
                <mc:Fallback>
                  <p:oleObj name="Bitmap Image" r:id="rId3" imgW="17823763" imgH="14146600" progId="Paint.Picture">
                    <p:embed/>
                    <p:pic>
                      <p:nvPicPr>
                        <p:cNvPr id="52250" name="Object 100">
                          <a:extLst>
                            <a:ext uri="{FF2B5EF4-FFF2-40B4-BE49-F238E27FC236}">
                              <a16:creationId xmlns:a16="http://schemas.microsoft.com/office/drawing/2014/main" id="{1FFB755D-0BFF-41E0-B0AC-86831A6A711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1869" t="1865"/>
                        <a:stretch>
                          <a:fillRect/>
                        </a:stretch>
                      </p:blipFill>
                      <p:spPr bwMode="auto">
                        <a:xfrm>
                          <a:off x="1341" y="1804"/>
                          <a:ext cx="7110" cy="53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251" name="Text Box 101">
              <a:extLst>
                <a:ext uri="{FF2B5EF4-FFF2-40B4-BE49-F238E27FC236}">
                  <a16:creationId xmlns:a16="http://schemas.microsoft.com/office/drawing/2014/main" id="{F82BD931-3A80-4096-8A16-269CB140E7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6" y="4909"/>
              <a:ext cx="1080" cy="720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3152" rIns="73152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False Humility</a:t>
              </a:r>
            </a:p>
          </p:txBody>
        </p:sp>
        <p:sp>
          <p:nvSpPr>
            <p:cNvPr id="52252" name="Line 102">
              <a:extLst>
                <a:ext uri="{FF2B5EF4-FFF2-40B4-BE49-F238E27FC236}">
                  <a16:creationId xmlns:a16="http://schemas.microsoft.com/office/drawing/2014/main" id="{9CA71D14-3D9C-4643-B6D0-29DA78F489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6" y="1804"/>
              <a:ext cx="111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8" name="Text Box 103">
            <a:extLst>
              <a:ext uri="{FF2B5EF4-FFF2-40B4-BE49-F238E27FC236}">
                <a16:creationId xmlns:a16="http://schemas.microsoft.com/office/drawing/2014/main" id="{904762D8-A7BF-43AD-AFDB-555FF7775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3" y="1639889"/>
            <a:ext cx="1947862" cy="403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25000"/>
              </a:spcBef>
              <a:buFontTx/>
              <a:buNone/>
            </a:pPr>
            <a:r>
              <a:rPr lang="zh-TW" altLang="en-US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不良行为</a:t>
            </a:r>
          </a:p>
        </p:txBody>
      </p:sp>
      <p:sp>
        <p:nvSpPr>
          <p:cNvPr id="52229" name="Text Box 104">
            <a:extLst>
              <a:ext uri="{FF2B5EF4-FFF2-40B4-BE49-F238E27FC236}">
                <a16:creationId xmlns:a16="http://schemas.microsoft.com/office/drawing/2014/main" id="{8C7C0A2E-0BCC-4160-B4CA-F20FF942F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4" y="1614377"/>
            <a:ext cx="1947845" cy="4062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25000"/>
              </a:spcBef>
              <a:buFontTx/>
              <a:buNone/>
            </a:pPr>
            <a:r>
              <a:rPr lang="zh-TW" altLang="en-US" sz="2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不良习惯</a:t>
            </a:r>
          </a:p>
        </p:txBody>
      </p:sp>
      <p:sp>
        <p:nvSpPr>
          <p:cNvPr id="52230" name="Text Box 105">
            <a:extLst>
              <a:ext uri="{FF2B5EF4-FFF2-40B4-BE49-F238E27FC236}">
                <a16:creationId xmlns:a16="http://schemas.microsoft.com/office/drawing/2014/main" id="{9D89F3DA-8A9E-4967-9FC2-2F2C1E030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1" y="2370138"/>
            <a:ext cx="1655763" cy="431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25000"/>
              </a:spcBef>
              <a:buFontTx/>
              <a:buNone/>
            </a:pPr>
            <a:r>
              <a:rPr lang="zh-TW" altLang="en-US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表面 </a:t>
            </a:r>
            <a:r>
              <a:rPr lang="en-US" altLang="zh-TW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10%</a:t>
            </a:r>
          </a:p>
        </p:txBody>
      </p:sp>
      <p:sp>
        <p:nvSpPr>
          <p:cNvPr id="52231" name="Text Box 106">
            <a:extLst>
              <a:ext uri="{FF2B5EF4-FFF2-40B4-BE49-F238E27FC236}">
                <a16:creationId xmlns:a16="http://schemas.microsoft.com/office/drawing/2014/main" id="{F6924B0D-1A43-43B0-AC55-3B1C3027A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1" y="4064000"/>
            <a:ext cx="1655763" cy="431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25000"/>
              </a:spcBef>
              <a:buFontTx/>
              <a:buNone/>
            </a:pPr>
            <a:r>
              <a:rPr lang="zh-TW" altLang="en-US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深处 </a:t>
            </a:r>
            <a:r>
              <a:rPr lang="en-US" altLang="zh-TW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20%</a:t>
            </a:r>
          </a:p>
        </p:txBody>
      </p:sp>
      <p:sp>
        <p:nvSpPr>
          <p:cNvPr id="52232" name="Rectangle 107">
            <a:extLst>
              <a:ext uri="{FF2B5EF4-FFF2-40B4-BE49-F238E27FC236}">
                <a16:creationId xmlns:a16="http://schemas.microsoft.com/office/drawing/2014/main" id="{6C1CC71A-78C0-4A62-BE3C-7753FD7C6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1" y="5754688"/>
            <a:ext cx="1655763" cy="431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25000"/>
              </a:spcBef>
              <a:buFontTx/>
              <a:buNone/>
            </a:pPr>
            <a:r>
              <a:rPr lang="zh-TW" altLang="en-US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根部 </a:t>
            </a:r>
            <a:r>
              <a:rPr lang="en-US" altLang="zh-TW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70%</a:t>
            </a:r>
          </a:p>
        </p:txBody>
      </p:sp>
      <p:sp>
        <p:nvSpPr>
          <p:cNvPr id="52233" name="Rectangle 108">
            <a:extLst>
              <a:ext uri="{FF2B5EF4-FFF2-40B4-BE49-F238E27FC236}">
                <a16:creationId xmlns:a16="http://schemas.microsoft.com/office/drawing/2014/main" id="{01DA4CB2-AA4A-41B8-BA36-8963F09FE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4" y="2730500"/>
            <a:ext cx="1944687" cy="719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负面态度</a:t>
            </a:r>
          </a:p>
        </p:txBody>
      </p:sp>
      <p:sp>
        <p:nvSpPr>
          <p:cNvPr id="52234" name="Rectangle 109">
            <a:extLst>
              <a:ext uri="{FF2B5EF4-FFF2-40B4-BE49-F238E27FC236}">
                <a16:creationId xmlns:a16="http://schemas.microsoft.com/office/drawing/2014/main" id="{F326014E-8337-4B3D-BB81-5A9225978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5975" y="2730500"/>
            <a:ext cx="1485900" cy="719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负面情绪</a:t>
            </a:r>
          </a:p>
        </p:txBody>
      </p:sp>
      <p:sp>
        <p:nvSpPr>
          <p:cNvPr id="52235" name="Text Box 110">
            <a:extLst>
              <a:ext uri="{FF2B5EF4-FFF2-40B4-BE49-F238E27FC236}">
                <a16:creationId xmlns:a16="http://schemas.microsoft.com/office/drawing/2014/main" id="{8C665993-8C62-4D71-AF8E-13D9A4763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8387" y="4524486"/>
            <a:ext cx="1485900" cy="719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25000"/>
              </a:spcBef>
              <a:buFontTx/>
              <a:buNone/>
            </a:pPr>
            <a:r>
              <a:rPr lang="zh-TW" altLang="en-US" sz="2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骄傲</a:t>
            </a:r>
          </a:p>
        </p:txBody>
      </p:sp>
      <p:sp>
        <p:nvSpPr>
          <p:cNvPr id="52236" name="Rectangle 111">
            <a:extLst>
              <a:ext uri="{FF2B5EF4-FFF2-40B4-BE49-F238E27FC236}">
                <a16:creationId xmlns:a16="http://schemas.microsoft.com/office/drawing/2014/main" id="{1896157E-7640-467F-85F8-0EB4AE072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2888" y="5353146"/>
            <a:ext cx="1565275" cy="85295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个人价值</a:t>
            </a:r>
          </a:p>
        </p:txBody>
      </p:sp>
      <p:sp>
        <p:nvSpPr>
          <p:cNvPr id="52237" name="Rectangle 112">
            <a:extLst>
              <a:ext uri="{FF2B5EF4-FFF2-40B4-BE49-F238E27FC236}">
                <a16:creationId xmlns:a16="http://schemas.microsoft.com/office/drawing/2014/main" id="{3B59FF9F-430D-4FB3-B3A4-E8DAC6659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1" y="3568700"/>
            <a:ext cx="18716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不宽恕</a:t>
            </a:r>
          </a:p>
        </p:txBody>
      </p:sp>
      <p:sp>
        <p:nvSpPr>
          <p:cNvPr id="52238" name="Rectangle 113">
            <a:extLst>
              <a:ext uri="{FF2B5EF4-FFF2-40B4-BE49-F238E27FC236}">
                <a16:creationId xmlns:a16="http://schemas.microsoft.com/office/drawing/2014/main" id="{92F17F92-D6B4-4B8B-805E-77355943D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4505325"/>
            <a:ext cx="23034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未满足的需要</a:t>
            </a:r>
            <a:endParaRPr lang="zh-TW" altLang="en-US" sz="2400" b="1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2239" name="Rectangle 114">
            <a:extLst>
              <a:ext uri="{FF2B5EF4-FFF2-40B4-BE49-F238E27FC236}">
                <a16:creationId xmlns:a16="http://schemas.microsoft.com/office/drawing/2014/main" id="{95C8BCFF-2B78-4641-B1FD-D6C0D608E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064" y="4466947"/>
            <a:ext cx="1847850" cy="719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假谦卑</a:t>
            </a:r>
          </a:p>
        </p:txBody>
      </p:sp>
      <p:sp>
        <p:nvSpPr>
          <p:cNvPr id="52240" name="Line 120">
            <a:extLst>
              <a:ext uri="{FF2B5EF4-FFF2-40B4-BE49-F238E27FC236}">
                <a16:creationId xmlns:a16="http://schemas.microsoft.com/office/drawing/2014/main" id="{9F46131A-B313-446E-9D93-3733823032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24338" y="2154239"/>
            <a:ext cx="0" cy="720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1" name="Line 121">
            <a:extLst>
              <a:ext uri="{FF2B5EF4-FFF2-40B4-BE49-F238E27FC236}">
                <a16:creationId xmlns:a16="http://schemas.microsoft.com/office/drawing/2014/main" id="{31D45CEC-11E9-4157-9A56-EC4303425C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96225" y="2154239"/>
            <a:ext cx="0" cy="720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Line 122">
            <a:extLst>
              <a:ext uri="{FF2B5EF4-FFF2-40B4-BE49-F238E27FC236}">
                <a16:creationId xmlns:a16="http://schemas.microsoft.com/office/drawing/2014/main" id="{50E7A6E7-F9BE-4066-82FD-EB87EBB698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95775" y="3306764"/>
            <a:ext cx="1295400" cy="5032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3" name="Line 123">
            <a:extLst>
              <a:ext uri="{FF2B5EF4-FFF2-40B4-BE49-F238E27FC236}">
                <a16:creationId xmlns:a16="http://schemas.microsoft.com/office/drawing/2014/main" id="{CB51C57F-501D-4505-A577-4EEEDEEB20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72263" y="3306764"/>
            <a:ext cx="1295400" cy="5032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Line 125">
            <a:extLst>
              <a:ext uri="{FF2B5EF4-FFF2-40B4-BE49-F238E27FC236}">
                <a16:creationId xmlns:a16="http://schemas.microsoft.com/office/drawing/2014/main" id="{FD142AFA-069C-4108-AFDD-1FE2C715ED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67438" y="3883025"/>
            <a:ext cx="0" cy="6477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5" name="Line 126">
            <a:extLst>
              <a:ext uri="{FF2B5EF4-FFF2-40B4-BE49-F238E27FC236}">
                <a16:creationId xmlns:a16="http://schemas.microsoft.com/office/drawing/2014/main" id="{67D20BC7-301C-45C1-9FBD-7BFF3E3172F8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4962525" y="4476750"/>
            <a:ext cx="0" cy="5397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6" name="Line 127">
            <a:extLst>
              <a:ext uri="{FF2B5EF4-FFF2-40B4-BE49-F238E27FC236}">
                <a16:creationId xmlns:a16="http://schemas.microsoft.com/office/drawing/2014/main" id="{7E9A6617-F158-47C0-A688-6B66601DCACC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7378889" y="4476750"/>
            <a:ext cx="0" cy="5397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7" name="Line 128">
            <a:extLst>
              <a:ext uri="{FF2B5EF4-FFF2-40B4-BE49-F238E27FC236}">
                <a16:creationId xmlns:a16="http://schemas.microsoft.com/office/drawing/2014/main" id="{9704ECBA-892F-4872-882A-7AA0455378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67438" y="4891088"/>
            <a:ext cx="0" cy="6477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Line 129">
            <a:extLst>
              <a:ext uri="{FF2B5EF4-FFF2-40B4-BE49-F238E27FC236}">
                <a16:creationId xmlns:a16="http://schemas.microsoft.com/office/drawing/2014/main" id="{F3223660-EE05-4651-ADB2-73706442943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97250" y="5180014"/>
            <a:ext cx="1295400" cy="5032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9" name="Line 130">
            <a:extLst>
              <a:ext uri="{FF2B5EF4-FFF2-40B4-BE49-F238E27FC236}">
                <a16:creationId xmlns:a16="http://schemas.microsoft.com/office/drawing/2014/main" id="{B0DE8B4B-A183-4C9C-81C0-A69AD57BA5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88163" y="5180014"/>
            <a:ext cx="1295400" cy="5032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43B1CD-E1D6-AD69-5D96-FEFDE1C8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5">
            <a:extLst>
              <a:ext uri="{FF2B5EF4-FFF2-40B4-BE49-F238E27FC236}">
                <a16:creationId xmlns:a16="http://schemas.microsoft.com/office/drawing/2014/main" id="{F9B05C43-BC0E-3CFA-C35B-06F51E862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139ABD-141F-4DB2-AC5F-93E54B6D45C7}" type="slidenum">
              <a:rPr lang="zh-TW" altLang="en-US"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zh-TW" sz="140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3795" name="AutoShape 4">
            <a:extLst>
              <a:ext uri="{FF2B5EF4-FFF2-40B4-BE49-F238E27FC236}">
                <a16:creationId xmlns:a16="http://schemas.microsoft.com/office/drawing/2014/main" id="{F40756DD-19D5-6341-4031-D9DC41D99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6863" y="2565400"/>
            <a:ext cx="1223962" cy="108108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3796" name="Group 14">
            <a:extLst>
              <a:ext uri="{FF2B5EF4-FFF2-40B4-BE49-F238E27FC236}">
                <a16:creationId xmlns:a16="http://schemas.microsoft.com/office/drawing/2014/main" id="{4B0F9879-E308-083C-57AC-1456243B222C}"/>
              </a:ext>
            </a:extLst>
          </p:cNvPr>
          <p:cNvGrpSpPr>
            <a:grpSpLocks/>
          </p:cNvGrpSpPr>
          <p:nvPr/>
        </p:nvGrpSpPr>
        <p:grpSpPr bwMode="auto">
          <a:xfrm>
            <a:off x="6743700" y="1417638"/>
            <a:ext cx="3937000" cy="2862262"/>
            <a:chOff x="3288" y="893"/>
            <a:chExt cx="2480" cy="1803"/>
          </a:xfrm>
        </p:grpSpPr>
        <p:sp>
          <p:nvSpPr>
            <p:cNvPr id="33807" name="Line 5">
              <a:extLst>
                <a:ext uri="{FF2B5EF4-FFF2-40B4-BE49-F238E27FC236}">
                  <a16:creationId xmlns:a16="http://schemas.microsoft.com/office/drawing/2014/main" id="{895B5E6D-414B-F6E1-FCB6-533E8021F4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8" y="1798"/>
              <a:ext cx="862" cy="0"/>
            </a:xfrm>
            <a:prstGeom prst="line">
              <a:avLst/>
            </a:prstGeom>
            <a:noFill/>
            <a:ln w="7620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8139" name="Text Box 11">
              <a:extLst>
                <a:ext uri="{FF2B5EF4-FFF2-40B4-BE49-F238E27FC236}">
                  <a16:creationId xmlns:a16="http://schemas.microsoft.com/office/drawing/2014/main" id="{E063FCEF-315E-0075-C765-71A7FF8A83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4" y="893"/>
              <a:ext cx="1814" cy="180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TW" sz="4000" b="1" dirty="0">
                  <a:solidFill>
                    <a:srgbClr val="FF78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S</a:t>
              </a:r>
              <a:r>
                <a:rPr lang="en-US" altLang="zh-TW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elf/Sense</a:t>
              </a:r>
              <a:r>
                <a:rPr lang="zh-TW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出于</a:t>
              </a:r>
              <a:r>
                <a:rPr lang="zh-TW" altLang="en-US" sz="4000" b="1" dirty="0">
                  <a:solidFill>
                    <a:srgbClr val="FF7800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己</a:t>
              </a:r>
              <a:r>
                <a:rPr lang="zh-TW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意</a:t>
              </a:r>
              <a:endParaRPr lang="en-US" altLang="zh-TW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TW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  <a:sym typeface="Wingdings" pitchFamily="2" charset="2"/>
                </a:rPr>
                <a:t></a:t>
              </a:r>
              <a:r>
                <a:rPr lang="zh-TW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可是可非，</a:t>
              </a:r>
              <a:r>
                <a:rPr lang="zh-CN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    </a:t>
              </a:r>
              <a:r>
                <a:rPr lang="zh-TW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又是又非</a:t>
              </a:r>
            </a:p>
          </p:txBody>
        </p:sp>
      </p:grpSp>
      <p:grpSp>
        <p:nvGrpSpPr>
          <p:cNvPr id="33797" name="Group 15">
            <a:extLst>
              <a:ext uri="{FF2B5EF4-FFF2-40B4-BE49-F238E27FC236}">
                <a16:creationId xmlns:a16="http://schemas.microsoft.com/office/drawing/2014/main" id="{D69F17C7-C144-C4F9-4AFB-C4E490D31BEE}"/>
              </a:ext>
            </a:extLst>
          </p:cNvPr>
          <p:cNvGrpSpPr>
            <a:grpSpLocks/>
          </p:cNvGrpSpPr>
          <p:nvPr/>
        </p:nvGrpSpPr>
        <p:grpSpPr bwMode="auto">
          <a:xfrm>
            <a:off x="3792538" y="3860800"/>
            <a:ext cx="4392612" cy="2997200"/>
            <a:chOff x="1429" y="2395"/>
            <a:chExt cx="2767" cy="1949"/>
          </a:xfrm>
        </p:grpSpPr>
        <p:sp>
          <p:nvSpPr>
            <p:cNvPr id="33805" name="Line 6">
              <a:extLst>
                <a:ext uri="{FF2B5EF4-FFF2-40B4-BE49-F238E27FC236}">
                  <a16:creationId xmlns:a16="http://schemas.microsoft.com/office/drawing/2014/main" id="{A04A5C90-69B8-E4A0-7595-E249DC894D8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 flipV="1">
              <a:off x="2540" y="2690"/>
              <a:ext cx="590" cy="0"/>
            </a:xfrm>
            <a:prstGeom prst="line">
              <a:avLst/>
            </a:prstGeom>
            <a:noFill/>
            <a:ln w="7620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8140" name="Text Box 12">
              <a:extLst>
                <a:ext uri="{FF2B5EF4-FFF2-40B4-BE49-F238E27FC236}">
                  <a16:creationId xmlns:a16="http://schemas.microsoft.com/office/drawing/2014/main" id="{0A6DDC23-2BFE-7122-C1F3-5BFC0161B6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9" y="2923"/>
              <a:ext cx="2767" cy="142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20000"/>
                </a:spcBef>
                <a:defRPr/>
              </a:pPr>
              <a:r>
                <a:rPr lang="en-US" altLang="zh-TW" sz="4000" b="1" dirty="0">
                  <a:solidFill>
                    <a:srgbClr val="FF78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S</a:t>
              </a:r>
              <a:r>
                <a:rPr lang="en-US" altLang="zh-TW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atan </a:t>
              </a:r>
              <a:r>
                <a:rPr lang="zh-TW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出于</a:t>
              </a:r>
              <a:r>
                <a:rPr lang="zh-TW" altLang="en-US" sz="4000" b="1" dirty="0">
                  <a:solidFill>
                    <a:srgbClr val="FF7800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撒但</a:t>
              </a:r>
            </a:p>
            <a:p>
              <a:pPr algn="ctr" eaLnBrk="1" hangingPunct="1">
                <a:spcBef>
                  <a:spcPct val="20000"/>
                </a:spcBef>
                <a:defRPr/>
              </a:pPr>
              <a:r>
                <a:rPr lang="en-US" altLang="zh-TW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  <a:sym typeface="Wingdings" pitchFamily="2" charset="2"/>
                </a:rPr>
                <a:t></a:t>
              </a:r>
              <a:r>
                <a:rPr lang="zh-TW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半是半非，</a:t>
              </a:r>
              <a:endParaRPr lang="en-US" altLang="zh-TW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  <a:p>
              <a:pPr algn="ctr" eaLnBrk="1" hangingPunct="1">
                <a:spcBef>
                  <a:spcPct val="20000"/>
                </a:spcBef>
                <a:defRPr/>
              </a:pPr>
              <a:r>
                <a:rPr lang="zh-TW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似是而非</a:t>
              </a:r>
              <a:endParaRPr lang="en-US" altLang="zh-TW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33798" name="Group 16">
            <a:extLst>
              <a:ext uri="{FF2B5EF4-FFF2-40B4-BE49-F238E27FC236}">
                <a16:creationId xmlns:a16="http://schemas.microsoft.com/office/drawing/2014/main" id="{D1681A5E-1DDA-C032-E2D4-6F749E7D9792}"/>
              </a:ext>
            </a:extLst>
          </p:cNvPr>
          <p:cNvGrpSpPr>
            <a:grpSpLocks/>
          </p:cNvGrpSpPr>
          <p:nvPr/>
        </p:nvGrpSpPr>
        <p:grpSpPr bwMode="auto">
          <a:xfrm>
            <a:off x="3289301" y="169863"/>
            <a:ext cx="5546725" cy="2322512"/>
            <a:chOff x="1474" y="153"/>
            <a:chExt cx="2722" cy="1463"/>
          </a:xfrm>
        </p:grpSpPr>
        <p:sp>
          <p:nvSpPr>
            <p:cNvPr id="33803" name="Line 7">
              <a:extLst>
                <a:ext uri="{FF2B5EF4-FFF2-40B4-BE49-F238E27FC236}">
                  <a16:creationId xmlns:a16="http://schemas.microsoft.com/office/drawing/2014/main" id="{885F4668-8541-3614-4BF2-CF661E2E50F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2540" y="1321"/>
              <a:ext cx="590" cy="0"/>
            </a:xfrm>
            <a:prstGeom prst="line">
              <a:avLst/>
            </a:prstGeom>
            <a:noFill/>
            <a:ln w="7620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8141" name="Text Box 13">
              <a:extLst>
                <a:ext uri="{FF2B5EF4-FFF2-40B4-BE49-F238E27FC236}">
                  <a16:creationId xmlns:a16="http://schemas.microsoft.com/office/drawing/2014/main" id="{B6B353F2-CA55-341B-B841-1A05C4AD6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4" y="153"/>
              <a:ext cx="2722" cy="91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en-US" altLang="zh-TW" sz="4000" b="1" dirty="0">
                  <a:solidFill>
                    <a:srgbClr val="FF78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S</a:t>
              </a:r>
              <a:r>
                <a:rPr lang="en-US" altLang="zh-TW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pirit </a:t>
              </a:r>
              <a:r>
                <a:rPr lang="zh-TW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出于 </a:t>
              </a:r>
              <a:r>
                <a:rPr lang="zh-TW" altLang="en-US" sz="4000" b="1" dirty="0">
                  <a:solidFill>
                    <a:srgbClr val="FF7800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圣灵</a:t>
              </a:r>
            </a:p>
            <a:p>
              <a:pPr algn="ctr" eaLnBrk="1" hangingPunct="1">
                <a:buFontTx/>
                <a:buNone/>
                <a:defRPr/>
              </a:pPr>
              <a:r>
                <a:rPr lang="en-US" altLang="zh-TW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  <a:sym typeface="Wingdings" panose="05000000000000000000" pitchFamily="2" charset="2"/>
                </a:rPr>
                <a:t></a:t>
              </a:r>
              <a:r>
                <a:rPr lang="zh-TW" altLang="en-US" sz="4000" b="1" dirty="0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是就是是，非就是非</a:t>
              </a:r>
            </a:p>
          </p:txBody>
        </p:sp>
      </p:grpSp>
      <p:grpSp>
        <p:nvGrpSpPr>
          <p:cNvPr id="33799" name="Group 20">
            <a:extLst>
              <a:ext uri="{FF2B5EF4-FFF2-40B4-BE49-F238E27FC236}">
                <a16:creationId xmlns:a16="http://schemas.microsoft.com/office/drawing/2014/main" id="{E39F7D2C-2CC9-D957-8914-7DB32CAD149C}"/>
              </a:ext>
            </a:extLst>
          </p:cNvPr>
          <p:cNvGrpSpPr>
            <a:grpSpLocks/>
          </p:cNvGrpSpPr>
          <p:nvPr/>
        </p:nvGrpSpPr>
        <p:grpSpPr bwMode="auto">
          <a:xfrm>
            <a:off x="1703388" y="1844676"/>
            <a:ext cx="3600450" cy="2678113"/>
            <a:chOff x="159" y="1162"/>
            <a:chExt cx="2268" cy="1687"/>
          </a:xfrm>
        </p:grpSpPr>
        <p:sp>
          <p:nvSpPr>
            <p:cNvPr id="33801" name="Line 18">
              <a:extLst>
                <a:ext uri="{FF2B5EF4-FFF2-40B4-BE49-F238E27FC236}">
                  <a16:creationId xmlns:a16="http://schemas.microsoft.com/office/drawing/2014/main" id="{7A45B317-CCF7-3EE2-5A72-6478974A32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862" cy="0"/>
            </a:xfrm>
            <a:prstGeom prst="line">
              <a:avLst/>
            </a:prstGeom>
            <a:noFill/>
            <a:ln w="7620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8147" name="Text Box 19">
              <a:extLst>
                <a:ext uri="{FF2B5EF4-FFF2-40B4-BE49-F238E27FC236}">
                  <a16:creationId xmlns:a16="http://schemas.microsoft.com/office/drawing/2014/main" id="{1FB665BC-EACF-B016-1671-1EB9F9E436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159" y="1162"/>
              <a:ext cx="1814" cy="168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en-US" altLang="zh-TW" sz="4000" b="1">
                  <a:solidFill>
                    <a:srgbClr val="FF78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S</a:t>
              </a:r>
              <a:r>
                <a:rPr lang="en-US" altLang="zh-TW" sz="4000" b="1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cripture </a:t>
              </a:r>
              <a:r>
                <a:rPr lang="zh-TW" altLang="en-US" sz="4000" b="1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出于</a:t>
              </a:r>
              <a:r>
                <a:rPr lang="zh-TW" altLang="en-US" sz="4000" b="1">
                  <a:solidFill>
                    <a:srgbClr val="FF7800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圣经</a:t>
              </a:r>
              <a:endParaRPr lang="en-US" altLang="zh-TW" sz="4000" b="1">
                <a:solidFill>
                  <a:srgbClr val="FF78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  <a:p>
              <a:pPr eaLnBrk="1" hangingPunct="1">
                <a:buFontTx/>
                <a:buNone/>
                <a:defRPr/>
              </a:pPr>
              <a:r>
                <a:rPr lang="en-US" altLang="zh-TW" sz="4000" b="1">
                  <a:latin typeface="Microsoft YaHei UI" panose="020B0503020204020204" pitchFamily="34" charset="-122"/>
                  <a:ea typeface="Microsoft YaHei UI" panose="020B0503020204020204" pitchFamily="34" charset="-122"/>
                  <a:sym typeface="Wingdings" panose="05000000000000000000" pitchFamily="2" charset="2"/>
                </a:rPr>
                <a:t></a:t>
              </a:r>
              <a:r>
                <a:rPr lang="zh-TW" altLang="en-US" sz="4000" b="1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谁是谁非，</a:t>
              </a:r>
              <a:r>
                <a:rPr lang="zh-CN" altLang="en-US" sz="4000" b="1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     </a:t>
              </a:r>
              <a:r>
                <a:rPr lang="zh-TW" altLang="en-US" sz="4000" b="1"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确定是非</a:t>
              </a:r>
            </a:p>
          </p:txBody>
        </p:sp>
      </p:grpSp>
      <p:sp>
        <p:nvSpPr>
          <p:cNvPr id="33800" name="Text Box 21">
            <a:extLst>
              <a:ext uri="{FF2B5EF4-FFF2-40B4-BE49-F238E27FC236}">
                <a16:creationId xmlns:a16="http://schemas.microsoft.com/office/drawing/2014/main" id="{B1219E3B-4730-C4E9-6429-38D8A000B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5014" y="260350"/>
            <a:ext cx="2873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400" b="1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*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43029</TotalTime>
  <Words>4765</Words>
  <Application>Microsoft Office PowerPoint</Application>
  <PresentationFormat>Widescreen</PresentationFormat>
  <Paragraphs>291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Microsoft YaHei UI</vt:lpstr>
      <vt:lpstr>PMingLiU</vt:lpstr>
      <vt:lpstr>SimHei</vt:lpstr>
      <vt:lpstr>SimSun</vt:lpstr>
      <vt:lpstr>Arial</vt:lpstr>
      <vt:lpstr>Calibri</vt:lpstr>
      <vt:lpstr>Times New Roman</vt:lpstr>
      <vt:lpstr>Tw Cen MT</vt:lpstr>
      <vt:lpstr>Wingdings</vt:lpstr>
      <vt:lpstr>Droplet</vt:lpstr>
      <vt:lpstr>Bitmap Image</vt:lpstr>
      <vt:lpstr>福音如何拆除 “成功” 的偶像  提摩太·凯勒《诸神的面具》</vt:lpstr>
      <vt:lpstr>“成功”如何成为了偶像？</vt:lpstr>
      <vt:lpstr>成功偶像对生命的毁坏 –  当我们崇拜成功时，我们失去了什么？</vt:lpstr>
      <vt:lpstr>福音的颠覆：十字架 - 最大的“失败”  上帝的“成功学”与我们不同</vt:lpstr>
      <vt:lpstr>福音如何拆毁与重建 (一) 恩典废除绩效主义</vt:lpstr>
      <vt:lpstr>福音如何拆毁与重建 (二) 从攀比到共同体</vt:lpstr>
      <vt:lpstr>福音如何拆毁与重建 (三) 永恒的视角</vt:lpstr>
      <vt:lpstr>PowerPoint Presentation</vt:lpstr>
      <vt:lpstr>PowerPoint Presentation</vt:lpstr>
      <vt:lpstr>情绪安全的钥匙</vt:lpstr>
      <vt:lpstr>PowerPoint Presentation</vt:lpstr>
      <vt:lpstr>情绪安全的钥匙</vt:lpstr>
      <vt:lpstr>情绪安全的钥匙</vt:lpstr>
      <vt:lpstr>做什么…</vt:lpstr>
      <vt:lpstr>结语与祝福 - 真正的自由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Nelson Lam</dc:creator>
  <cp:lastModifiedBy>Nelson Lam</cp:lastModifiedBy>
  <cp:revision>193</cp:revision>
  <cp:lastPrinted>2025-09-14T00:12:36Z</cp:lastPrinted>
  <dcterms:created xsi:type="dcterms:W3CDTF">2019-09-28T06:52:34Z</dcterms:created>
  <dcterms:modified xsi:type="dcterms:W3CDTF">2025-09-23T07:44:50Z</dcterms:modified>
</cp:coreProperties>
</file>